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8" r:id="rId6"/>
    <p:sldId id="269" r:id="rId7"/>
    <p:sldId id="261" r:id="rId8"/>
    <p:sldId id="262" r:id="rId9"/>
    <p:sldId id="306" r:id="rId10"/>
    <p:sldId id="260" r:id="rId11"/>
    <p:sldId id="296" r:id="rId12"/>
    <p:sldId id="280" r:id="rId13"/>
    <p:sldId id="286" r:id="rId14"/>
    <p:sldId id="290" r:id="rId15"/>
    <p:sldId id="263" r:id="rId16"/>
    <p:sldId id="305" r:id="rId17"/>
    <p:sldId id="285" r:id="rId18"/>
    <p:sldId id="310" r:id="rId19"/>
    <p:sldId id="309" r:id="rId20"/>
    <p:sldId id="291" r:id="rId21"/>
    <p:sldId id="292" r:id="rId22"/>
    <p:sldId id="287" r:id="rId23"/>
    <p:sldId id="288" r:id="rId24"/>
    <p:sldId id="289" r:id="rId25"/>
    <p:sldId id="293" r:id="rId26"/>
    <p:sldId id="278" r:id="rId27"/>
    <p:sldId id="265" r:id="rId28"/>
    <p:sldId id="307" r:id="rId29"/>
    <p:sldId id="264" r:id="rId30"/>
    <p:sldId id="279" r:id="rId31"/>
    <p:sldId id="297" r:id="rId32"/>
    <p:sldId id="281" r:id="rId33"/>
    <p:sldId id="311" r:id="rId34"/>
    <p:sldId id="300" r:id="rId35"/>
    <p:sldId id="299" r:id="rId36"/>
    <p:sldId id="312" r:id="rId37"/>
    <p:sldId id="302" r:id="rId38"/>
    <p:sldId id="303" r:id="rId39"/>
    <p:sldId id="301" r:id="rId40"/>
    <p:sldId id="282" r:id="rId41"/>
    <p:sldId id="283" r:id="rId42"/>
    <p:sldId id="284" r:id="rId43"/>
    <p:sldId id="266" r:id="rId44"/>
    <p:sldId id="270" r:id="rId45"/>
    <p:sldId id="271" r:id="rId46"/>
    <p:sldId id="272" r:id="rId47"/>
    <p:sldId id="273" r:id="rId48"/>
    <p:sldId id="274" r:id="rId49"/>
    <p:sldId id="267" r:id="rId50"/>
    <p:sldId id="298" r:id="rId51"/>
    <p:sldId id="277" r:id="rId52"/>
    <p:sldId id="275" r:id="rId53"/>
    <p:sldId id="276" r:id="rId54"/>
    <p:sldId id="294" r:id="rId55"/>
    <p:sldId id="295" r:id="rId56"/>
    <p:sldId id="304"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4/9/2024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onthisday.com/events/date/1936"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7" Type="http://schemas.openxmlformats.org/officeDocument/2006/relationships/hyperlink" Target="http://raganwald.com/2017/04/06/turing-machines.html" TargetMode="Externa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thorehusfeldt.com/2012/06/25/the-freeze-app-does-not-exist/" TargetMode="External"/><Relationship Id="rId2" Type="http://schemas.openxmlformats.org/officeDocument/2006/relationships/hyperlink" Target="https://www.youtube.com/watch?v=92WHN-pAFCs" TargetMode="External"/><Relationship Id="rId1" Type="http://schemas.openxmlformats.org/officeDocument/2006/relationships/slideLayout" Target="../slideLayouts/slideLayout1.xml"/><Relationship Id="rId4" Type="http://schemas.openxmlformats.org/officeDocument/2006/relationships/hyperlink" Target="https://rbrayb.github.io/Presentations/"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08AB450-8249-8292-0276-5A2C4EC5AFBF}"/>
              </a:ext>
            </a:extLst>
          </p:cNvPr>
          <p:cNvSpPr>
            <a:spLocks noGrp="1" noChangeArrowheads="1"/>
          </p:cNvSpPr>
          <p:nvPr>
            <p:ph type="ctrTitle"/>
          </p:nvPr>
        </p:nvSpPr>
        <p:spPr bwMode="auto">
          <a:xfrm>
            <a:off x="2376148" y="683892"/>
            <a:ext cx="9345335"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1" i="0" u="none" strike="noStrike" cap="none" normalizeH="0" baseline="0" dirty="0">
                <a:ln>
                  <a:noFill/>
                </a:ln>
                <a:solidFill>
                  <a:schemeClr val="tx1"/>
                </a:solidFill>
                <a:effectLst/>
                <a:latin typeface="Arial" panose="020B0604020202020204" pitchFamily="34" charset="0"/>
              </a:rPr>
              <a:t>The halting problem</a:t>
            </a:r>
            <a:br>
              <a:rPr kumimoji="0" lang="en-US" altLang="en-US" sz="6000" b="1" i="0" u="none" strike="noStrike" cap="none" normalizeH="0" baseline="0" dirty="0">
                <a:ln>
                  <a:noFill/>
                </a:ln>
                <a:solidFill>
                  <a:schemeClr val="tx1"/>
                </a:solidFill>
                <a:effectLst/>
                <a:latin typeface="Arial" panose="020B0604020202020204" pitchFamily="34" charset="0"/>
              </a:rPr>
            </a:br>
            <a:br>
              <a:rPr kumimoji="0" lang="en-US" altLang="en-US" sz="6000" b="1" i="0" u="none" strike="noStrike" cap="none" normalizeH="0" baseline="0" dirty="0">
                <a:ln>
                  <a:noFill/>
                </a:ln>
                <a:solidFill>
                  <a:schemeClr val="tx1"/>
                </a:solidFill>
                <a:effectLst/>
                <a:latin typeface="Arial" panose="020B0604020202020204" pitchFamily="34" charset="0"/>
              </a:rPr>
            </a:br>
            <a:r>
              <a:rPr kumimoji="0" lang="en-US" altLang="en-US" sz="6000" b="1" i="0" u="none" strike="noStrike" cap="none" normalizeH="0" baseline="0" dirty="0">
                <a:ln>
                  <a:noFill/>
                </a:ln>
                <a:solidFill>
                  <a:schemeClr val="tx1"/>
                </a:solidFill>
                <a:effectLst/>
                <a:latin typeface="Arial" panose="020B0604020202020204" pitchFamily="34" charset="0"/>
              </a:rPr>
              <a:t>A journey through Alan Turing's seminal paper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47688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6368354" cy="637998"/>
          </a:xfrm>
        </p:spPr>
        <p:txBody>
          <a:bodyPr>
            <a:noAutofit/>
          </a:bodyPr>
          <a:lstStyle/>
          <a:p>
            <a:r>
              <a:rPr lang="en-US" sz="4000" dirty="0">
                <a:latin typeface="Arial" panose="020B0604020202020204" pitchFamily="34" charset="0"/>
                <a:cs typeface="Arial" panose="020B0604020202020204" pitchFamily="34" charset="0"/>
              </a:rPr>
              <a:t>Entscheidungsproblem</a:t>
            </a:r>
            <a:endParaRPr lang="en-NZ" sz="4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83E72F6-419F-6396-C634-B388F1B9C876}"/>
              </a:ext>
            </a:extLst>
          </p:cNvPr>
          <p:cNvSpPr txBox="1"/>
          <p:nvPr/>
        </p:nvSpPr>
        <p:spPr>
          <a:xfrm>
            <a:off x="2100943" y="1725319"/>
            <a:ext cx="9694416" cy="203132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a:t>
            </a:r>
            <a:r>
              <a:rPr lang="en-US" i="1" dirty="0">
                <a:latin typeface="Arial" panose="020B0604020202020204" pitchFamily="34" charset="0"/>
                <a:cs typeface="Arial" panose="020B0604020202020204" pitchFamily="34" charset="0"/>
              </a:rPr>
              <a:t>Entscheidungsproblem</a:t>
            </a:r>
            <a:r>
              <a:rPr lang="en-US" dirty="0">
                <a:latin typeface="Arial" panose="020B0604020202020204" pitchFamily="34" charset="0"/>
                <a:cs typeface="Arial" panose="020B0604020202020204" pitchFamily="34" charset="0"/>
              </a:rPr>
              <a:t> sought an effective method for solving the fundamental mathematical problem of determining exactly which mathematical statements are provable within a given formal mathematical system and which are not. </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a:t>
            </a:r>
          </a:p>
          <a:p>
            <a:endParaRPr lang="en-US" dirty="0"/>
          </a:p>
        </p:txBody>
      </p:sp>
    </p:spTree>
    <p:extLst>
      <p:ext uri="{BB962C8B-B14F-4D97-AF65-F5344CB8AC3E}">
        <p14:creationId xmlns:p14="http://schemas.microsoft.com/office/powerpoint/2010/main" val="4016082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6554785" cy="913206"/>
          </a:xfrm>
        </p:spPr>
        <p:txBody>
          <a:bodyPr>
            <a:noAutofit/>
          </a:bodyPr>
          <a:lstStyle/>
          <a:p>
            <a:r>
              <a:rPr lang="en-US" sz="4000" dirty="0">
                <a:latin typeface="Arial" panose="020B0604020202020204" pitchFamily="34" charset="0"/>
                <a:cs typeface="Arial" panose="020B0604020202020204" pitchFamily="34" charset="0"/>
              </a:rPr>
              <a:t>Entscheidungsproblem</a:t>
            </a:r>
            <a:endParaRPr lang="en-NZ" sz="4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83E72F6-419F-6396-C634-B388F1B9C876}"/>
              </a:ext>
            </a:extLst>
          </p:cNvPr>
          <p:cNvSpPr txBox="1"/>
          <p:nvPr/>
        </p:nvSpPr>
        <p:spPr>
          <a:xfrm>
            <a:off x="1799101" y="1074198"/>
            <a:ext cx="9694416" cy="2862322"/>
          </a:xfrm>
          <a:prstGeom prst="rect">
            <a:avLst/>
          </a:prstGeom>
          <a:noFill/>
        </p:spPr>
        <p:txBody>
          <a:bodyPr wrap="square" rtlCol="0">
            <a:spAutoFit/>
          </a:bodyPr>
          <a:lstStyle/>
          <a:p>
            <a:endParaRPr lang="en-US" dirty="0"/>
          </a:p>
          <a:p>
            <a:r>
              <a:rPr lang="de-DE" kern="100" dirty="0">
                <a:latin typeface="Arial" panose="020B0604020202020204" pitchFamily="34" charset="0"/>
                <a:ea typeface="Aptos" panose="020B0004020202020204" pitchFamily="34" charset="0"/>
                <a:cs typeface="Arial" panose="020B0604020202020204" pitchFamily="34" charset="0"/>
              </a:rPr>
              <a:t>D</a:t>
            </a:r>
            <a:r>
              <a:rPr lang="de-DE" sz="1800" kern="100" dirty="0">
                <a:effectLst/>
                <a:latin typeface="Arial" panose="020B0604020202020204" pitchFamily="34" charset="0"/>
                <a:ea typeface="Aptos" panose="020B0004020202020204" pitchFamily="34" charset="0"/>
                <a:cs typeface="Arial" panose="020B0604020202020204" pitchFamily="34" charset="0"/>
              </a:rPr>
              <a:t>ecision procedure ~ algorithm</a:t>
            </a:r>
          </a:p>
          <a:p>
            <a:endParaRPr lang="de-DE" kern="1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Can an </a:t>
            </a:r>
            <a:r>
              <a:rPr lang="de-DE" sz="1800" kern="100" dirty="0">
                <a:effectLst/>
                <a:latin typeface="Arial" panose="020B0604020202020204" pitchFamily="34" charset="0"/>
                <a:ea typeface="Aptos" panose="020B0004020202020204" pitchFamily="34" charset="0"/>
                <a:cs typeface="Arial" panose="020B0604020202020204" pitchFamily="34" charset="0"/>
              </a:rPr>
              <a:t>algorithm </a:t>
            </a:r>
            <a:r>
              <a:rPr lang="en-US" dirty="0">
                <a:latin typeface="Arial" panose="020B0604020202020204" pitchFamily="34" charset="0"/>
                <a:cs typeface="Arial" panose="020B0604020202020204" pitchFamily="34" charset="0"/>
              </a:rPr>
              <a:t>decide if another </a:t>
            </a:r>
            <a:r>
              <a:rPr lang="de-DE" sz="1800" kern="100" dirty="0">
                <a:effectLst/>
                <a:latin typeface="Arial" panose="020B0604020202020204" pitchFamily="34" charset="0"/>
                <a:ea typeface="Aptos" panose="020B0004020202020204" pitchFamily="34" charset="0"/>
                <a:cs typeface="Arial" panose="020B0604020202020204" pitchFamily="34" charset="0"/>
              </a:rPr>
              <a:t>algorithm </a:t>
            </a:r>
            <a:r>
              <a:rPr lang="en-US" dirty="0">
                <a:latin typeface="Arial" panose="020B0604020202020204" pitchFamily="34" charset="0"/>
                <a:cs typeface="Arial" panose="020B0604020202020204" pitchFamily="34" charset="0"/>
              </a:rPr>
              <a:t>will stop?</a:t>
            </a:r>
          </a:p>
          <a:p>
            <a:endParaRPr lang="en-US" dirty="0">
              <a:latin typeface="Arial" panose="020B0604020202020204" pitchFamily="34" charset="0"/>
              <a:cs typeface="Arial" panose="020B0604020202020204" pitchFamily="34" charset="0"/>
            </a:endParaRPr>
          </a:p>
          <a:p>
            <a:r>
              <a:rPr lang="de-DE" sz="1800" kern="100" dirty="0">
                <a:effectLst/>
                <a:latin typeface="Arial" panose="020B0604020202020204" pitchFamily="34" charset="0"/>
                <a:ea typeface="Aptos" panose="020B0004020202020204" pitchFamily="34" charset="0"/>
                <a:cs typeface="Arial" panose="020B0604020202020204" pitchFamily="34" charset="0"/>
              </a:rPr>
              <a:t>Turing’s insight was to define algorithms in terms of theoretical machines</a:t>
            </a:r>
            <a:r>
              <a:rPr lang="de-DE" sz="1800" kern="100" dirty="0">
                <a:effectLst/>
                <a:latin typeface="Aptos" panose="020B0004020202020204" pitchFamily="34" charset="0"/>
                <a:ea typeface="Aptos" panose="020B0004020202020204" pitchFamily="34" charset="0"/>
                <a:cs typeface="Times New Roman" panose="02020603050405020304" pitchFamily="18" charset="0"/>
              </a:rPr>
              <a:t>.</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Can a Turing machine decide if another Turing machine will stop?</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is the topic of Turing’s paper</a:t>
            </a:r>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0060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431570" y="275571"/>
            <a:ext cx="4273595" cy="1251387"/>
          </a:xfrm>
        </p:spPr>
        <p:txBody>
          <a:bodyPr>
            <a:noAutofit/>
          </a:bodyPr>
          <a:lstStyle/>
          <a:p>
            <a:r>
              <a:rPr lang="en-US" sz="4000" dirty="0">
                <a:latin typeface="Arial" panose="020B0604020202020204" pitchFamily="34" charset="0"/>
                <a:cs typeface="Arial" panose="020B0604020202020204" pitchFamily="34" charset="0"/>
              </a:rPr>
              <a:t>On computable numbers</a:t>
            </a:r>
            <a:endParaRPr lang="en-NZ" sz="40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B78B3FE-025E-03D6-2B9B-C69B27FBF5A2}"/>
              </a:ext>
            </a:extLst>
          </p:cNvPr>
          <p:cNvSpPr txBox="1"/>
          <p:nvPr/>
        </p:nvSpPr>
        <p:spPr>
          <a:xfrm>
            <a:off x="1971675" y="6248400"/>
            <a:ext cx="9934575" cy="381000"/>
          </a:xfrm>
          <a:prstGeom prst="rect">
            <a:avLst/>
          </a:prstGeom>
          <a:noFill/>
        </p:spPr>
        <p:txBody>
          <a:bodyPr wrap="square" rtlCol="0">
            <a:spAutoFit/>
          </a:bodyPr>
          <a:lstStyle/>
          <a:p>
            <a:r>
              <a:rPr lang="en-US" dirty="0"/>
              <a:t>36 pages                                                                             372 pages</a:t>
            </a:r>
            <a:endParaRPr lang="en-NZ" dirty="0"/>
          </a:p>
        </p:txBody>
      </p:sp>
      <p:sp>
        <p:nvSpPr>
          <p:cNvPr id="6" name="TextBox 5">
            <a:extLst>
              <a:ext uri="{FF2B5EF4-FFF2-40B4-BE49-F238E27FC236}">
                <a16:creationId xmlns:a16="http://schemas.microsoft.com/office/drawing/2014/main" id="{E83CEB82-FB51-5CC5-479A-DDC5BB14E7A7}"/>
              </a:ext>
            </a:extLst>
          </p:cNvPr>
          <p:cNvSpPr txBox="1"/>
          <p:nvPr/>
        </p:nvSpPr>
        <p:spPr>
          <a:xfrm>
            <a:off x="2726277" y="2139518"/>
            <a:ext cx="2786756" cy="2308324"/>
          </a:xfrm>
          <a:prstGeom prst="rect">
            <a:avLst/>
          </a:prstGeom>
          <a:noFill/>
        </p:spPr>
        <p:txBody>
          <a:bodyPr wrap="square" rtlCol="0">
            <a:spAutoFit/>
          </a:bodyPr>
          <a:lstStyle/>
          <a:p>
            <a:r>
              <a:rPr lang="en-NZ" sz="1800" kern="100" dirty="0">
                <a:effectLst/>
                <a:latin typeface="Aptos" panose="020B0004020202020204" pitchFamily="34" charset="0"/>
                <a:ea typeface="Aptos" panose="020B0004020202020204" pitchFamily="34" charset="0"/>
                <a:cs typeface="Times New Roman" panose="02020603050405020304" pitchFamily="18" charset="0"/>
              </a:rPr>
              <a:t>A computable number [is] one for which there is a Turing machine which, given </a:t>
            </a:r>
            <a:r>
              <a:rPr lang="en-NZ" sz="1800" i="1" kern="100" dirty="0">
                <a:effectLst/>
                <a:latin typeface="Aptos" panose="020B0004020202020204" pitchFamily="34" charset="0"/>
                <a:ea typeface="Aptos" panose="020B0004020202020204" pitchFamily="34" charset="0"/>
                <a:cs typeface="Times New Roman" panose="02020603050405020304" pitchFamily="18" charset="0"/>
              </a:rPr>
              <a:t>n</a:t>
            </a:r>
            <a:r>
              <a:rPr lang="en-NZ" sz="1800" kern="100" dirty="0">
                <a:effectLst/>
                <a:latin typeface="Aptos" panose="020B0004020202020204" pitchFamily="34" charset="0"/>
                <a:ea typeface="Aptos" panose="020B0004020202020204" pitchFamily="34" charset="0"/>
                <a:cs typeface="Times New Roman" panose="02020603050405020304" pitchFamily="18" charset="0"/>
              </a:rPr>
              <a:t> on its initial tape, terminates with the </a:t>
            </a:r>
            <a:r>
              <a:rPr lang="en-NZ" sz="1800" i="1" kern="100" dirty="0">
                <a:effectLst/>
                <a:latin typeface="Aptos" panose="020B0004020202020204" pitchFamily="34" charset="0"/>
                <a:ea typeface="Aptos" panose="020B0004020202020204" pitchFamily="34" charset="0"/>
                <a:cs typeface="Times New Roman" panose="02020603050405020304" pitchFamily="18" charset="0"/>
              </a:rPr>
              <a:t>n</a:t>
            </a:r>
            <a:r>
              <a:rPr lang="en-NZ" sz="1800" kern="100" dirty="0">
                <a:effectLst/>
                <a:latin typeface="Aptos" panose="020B0004020202020204" pitchFamily="34" charset="0"/>
                <a:ea typeface="Aptos" panose="020B0004020202020204" pitchFamily="34" charset="0"/>
                <a:cs typeface="Times New Roman" panose="02020603050405020304" pitchFamily="18" charset="0"/>
              </a:rPr>
              <a:t>th digit of that number [encoded on its tape].</a:t>
            </a:r>
          </a:p>
          <a:p>
            <a:endParaRPr lang="en-NZ" dirty="0"/>
          </a:p>
        </p:txBody>
      </p:sp>
      <p:pic>
        <p:nvPicPr>
          <p:cNvPr id="10" name="Picture 9">
            <a:extLst>
              <a:ext uri="{FF2B5EF4-FFF2-40B4-BE49-F238E27FC236}">
                <a16:creationId xmlns:a16="http://schemas.microsoft.com/office/drawing/2014/main" id="{1095AB30-5389-DEF7-A002-CD7E21F30315}"/>
              </a:ext>
            </a:extLst>
          </p:cNvPr>
          <p:cNvPicPr>
            <a:picLocks noChangeAspect="1"/>
          </p:cNvPicPr>
          <p:nvPr/>
        </p:nvPicPr>
        <p:blipFill>
          <a:blip r:embed="rId2"/>
          <a:stretch>
            <a:fillRect/>
          </a:stretch>
        </p:blipFill>
        <p:spPr>
          <a:xfrm>
            <a:off x="5672462" y="471906"/>
            <a:ext cx="5090601" cy="6157494"/>
          </a:xfrm>
          <a:prstGeom prst="rect">
            <a:avLst/>
          </a:prstGeom>
        </p:spPr>
      </p:pic>
    </p:spTree>
    <p:extLst>
      <p:ext uri="{BB962C8B-B14F-4D97-AF65-F5344CB8AC3E}">
        <p14:creationId xmlns:p14="http://schemas.microsoft.com/office/powerpoint/2010/main" val="2350904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1971675" y="228600"/>
            <a:ext cx="5667018" cy="229625"/>
          </a:xfrm>
        </p:spPr>
        <p:txBody>
          <a:bodyPr>
            <a:noAutofit/>
          </a:bodyPr>
          <a:lstStyle/>
          <a:p>
            <a:r>
              <a:rPr lang="en-US" sz="4000" i="1" dirty="0">
                <a:latin typeface="Arial" panose="020B0604020202020204" pitchFamily="34" charset="0"/>
                <a:cs typeface="Arial" panose="020B0604020202020204" pitchFamily="34" charset="0"/>
              </a:rPr>
              <a:t>On computable numbers</a:t>
            </a:r>
            <a:endParaRPr lang="en-NZ" sz="40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A64523D8-0B30-A4F4-570F-3CFF6AFE1680}"/>
              </a:ext>
            </a:extLst>
          </p:cNvPr>
          <p:cNvPicPr>
            <a:picLocks noChangeAspect="1"/>
          </p:cNvPicPr>
          <p:nvPr/>
        </p:nvPicPr>
        <p:blipFill>
          <a:blip r:embed="rId2"/>
          <a:stretch>
            <a:fillRect/>
          </a:stretch>
        </p:blipFill>
        <p:spPr>
          <a:xfrm>
            <a:off x="1701166" y="1485900"/>
            <a:ext cx="5097780" cy="4604182"/>
          </a:xfrm>
          <a:prstGeom prst="rect">
            <a:avLst/>
          </a:prstGeom>
        </p:spPr>
      </p:pic>
      <p:pic>
        <p:nvPicPr>
          <p:cNvPr id="4" name="Picture 3">
            <a:extLst>
              <a:ext uri="{FF2B5EF4-FFF2-40B4-BE49-F238E27FC236}">
                <a16:creationId xmlns:a16="http://schemas.microsoft.com/office/drawing/2014/main" id="{3D04ED00-3E65-C070-59FB-69C1AFD38B8C}"/>
              </a:ext>
            </a:extLst>
          </p:cNvPr>
          <p:cNvPicPr>
            <a:picLocks noChangeAspect="1"/>
          </p:cNvPicPr>
          <p:nvPr/>
        </p:nvPicPr>
        <p:blipFill>
          <a:blip r:embed="rId3"/>
          <a:stretch>
            <a:fillRect/>
          </a:stretch>
        </p:blipFill>
        <p:spPr>
          <a:xfrm>
            <a:off x="7941945" y="638175"/>
            <a:ext cx="3621406" cy="4953000"/>
          </a:xfrm>
          <a:prstGeom prst="rect">
            <a:avLst/>
          </a:prstGeom>
        </p:spPr>
      </p:pic>
      <p:sp>
        <p:nvSpPr>
          <p:cNvPr id="5" name="TextBox 4">
            <a:extLst>
              <a:ext uri="{FF2B5EF4-FFF2-40B4-BE49-F238E27FC236}">
                <a16:creationId xmlns:a16="http://schemas.microsoft.com/office/drawing/2014/main" id="{9B78B3FE-025E-03D6-2B9B-C69B27FBF5A2}"/>
              </a:ext>
            </a:extLst>
          </p:cNvPr>
          <p:cNvSpPr txBox="1"/>
          <p:nvPr/>
        </p:nvSpPr>
        <p:spPr>
          <a:xfrm>
            <a:off x="1971675" y="6248400"/>
            <a:ext cx="9934575" cy="38100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36 pages                                                                             372 pages</a:t>
            </a:r>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71708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156384E-6F1E-3249-E80B-71294FDA7597}"/>
              </a:ext>
            </a:extLst>
          </p:cNvPr>
          <p:cNvGrpSpPr/>
          <p:nvPr/>
        </p:nvGrpSpPr>
        <p:grpSpPr>
          <a:xfrm>
            <a:off x="2512382" y="2482924"/>
            <a:ext cx="6010180" cy="2355407"/>
            <a:chOff x="629329" y="640932"/>
            <a:chExt cx="4842302" cy="1444282"/>
          </a:xfrm>
        </p:grpSpPr>
        <p:sp>
          <p:nvSpPr>
            <p:cNvPr id="5" name="PDA box">
              <a:extLst>
                <a:ext uri="{FF2B5EF4-FFF2-40B4-BE49-F238E27FC236}">
                  <a16:creationId xmlns:a16="http://schemas.microsoft.com/office/drawing/2014/main" id="{2E9E8023-4CDC-AA8E-8346-61ACAE22F07C}"/>
                </a:ext>
              </a:extLst>
            </p:cNvPr>
            <p:cNvSpPr/>
            <p:nvPr/>
          </p:nvSpPr>
          <p:spPr>
            <a:xfrm>
              <a:off x="629329" y="1191457"/>
              <a:ext cx="1430767" cy="893757"/>
            </a:xfrm>
            <a:prstGeom prst="rect">
              <a:avLst/>
            </a:prstGeom>
            <a:noFill/>
            <a:ln>
              <a:solidFill>
                <a:schemeClr val="tx1"/>
              </a:solidFill>
            </a:ln>
          </p:spPr>
          <p:txBody>
            <a:bodyPr rtlCol="0" anchor="ctr"/>
            <a:lstStyle/>
            <a:p>
              <a:pPr algn="ctr"/>
              <a:endParaRPr lang="en-US" dirty="0"/>
            </a:p>
          </p:txBody>
        </p:sp>
        <p:sp>
          <p:nvSpPr>
            <p:cNvPr id="6" name="Finite Control">
              <a:extLst>
                <a:ext uri="{FF2B5EF4-FFF2-40B4-BE49-F238E27FC236}">
                  <a16:creationId xmlns:a16="http://schemas.microsoft.com/office/drawing/2014/main" id="{8AE488C2-1003-8E48-8E9A-154CA22C1E02}"/>
                </a:ext>
              </a:extLst>
            </p:cNvPr>
            <p:cNvSpPr/>
            <p:nvPr/>
          </p:nvSpPr>
          <p:spPr>
            <a:xfrm>
              <a:off x="991354" y="1297779"/>
              <a:ext cx="706716" cy="396315"/>
            </a:xfrm>
            <a:prstGeom prst="rect">
              <a:avLst/>
            </a:prstGeom>
          </p:spPr>
          <p:txBody>
            <a:bodyPr wrap="none">
              <a:spAutoFit/>
            </a:bodyPr>
            <a:lstStyle/>
            <a:p>
              <a:pPr algn="ctr"/>
              <a:r>
                <a:rPr lang="en-US" dirty="0">
                  <a:latin typeface="Arial" panose="020B0604020202020204" pitchFamily="34" charset="0"/>
                  <a:cs typeface="Arial" panose="020B0604020202020204" pitchFamily="34" charset="0"/>
                </a:rPr>
                <a:t>Finite</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control</a:t>
              </a:r>
            </a:p>
          </p:txBody>
        </p:sp>
        <p:sp>
          <p:nvSpPr>
            <p:cNvPr id="7" name="Rectangle 4">
              <a:extLst>
                <a:ext uri="{FF2B5EF4-FFF2-40B4-BE49-F238E27FC236}">
                  <a16:creationId xmlns:a16="http://schemas.microsoft.com/office/drawing/2014/main" id="{C00AA692-213B-AB25-E07D-047CA8D88120}"/>
                </a:ext>
              </a:extLst>
            </p:cNvPr>
            <p:cNvSpPr/>
            <p:nvPr/>
          </p:nvSpPr>
          <p:spPr>
            <a:xfrm>
              <a:off x="2485017" y="1190466"/>
              <a:ext cx="2818503" cy="317979"/>
            </a:xfrm>
            <a:custGeom>
              <a:avLst/>
              <a:gdLst>
                <a:gd name="connsiteX0" fmla="*/ 0 w 2742303"/>
                <a:gd name="connsiteY0" fmla="*/ 0 h 317979"/>
                <a:gd name="connsiteX1" fmla="*/ 2742303 w 2742303"/>
                <a:gd name="connsiteY1" fmla="*/ 0 h 317979"/>
                <a:gd name="connsiteX2" fmla="*/ 2742303 w 2742303"/>
                <a:gd name="connsiteY2" fmla="*/ 317979 h 317979"/>
                <a:gd name="connsiteX3" fmla="*/ 0 w 2742303"/>
                <a:gd name="connsiteY3" fmla="*/ 317979 h 317979"/>
                <a:gd name="connsiteX4" fmla="*/ 0 w 2742303"/>
                <a:gd name="connsiteY4" fmla="*/ 0 h 317979"/>
                <a:gd name="connsiteX0" fmla="*/ 2742303 w 2833743"/>
                <a:gd name="connsiteY0" fmla="*/ 317979 h 409419"/>
                <a:gd name="connsiteX1" fmla="*/ 0 w 2833743"/>
                <a:gd name="connsiteY1" fmla="*/ 317979 h 409419"/>
                <a:gd name="connsiteX2" fmla="*/ 0 w 2833743"/>
                <a:gd name="connsiteY2" fmla="*/ 0 h 409419"/>
                <a:gd name="connsiteX3" fmla="*/ 2742303 w 2833743"/>
                <a:gd name="connsiteY3" fmla="*/ 0 h 409419"/>
                <a:gd name="connsiteX4" fmla="*/ 2833743 w 2833743"/>
                <a:gd name="connsiteY4" fmla="*/ 409419 h 409419"/>
                <a:gd name="connsiteX0" fmla="*/ 2742303 w 2742303"/>
                <a:gd name="connsiteY0" fmla="*/ 317979 h 317979"/>
                <a:gd name="connsiteX1" fmla="*/ 0 w 2742303"/>
                <a:gd name="connsiteY1" fmla="*/ 317979 h 317979"/>
                <a:gd name="connsiteX2" fmla="*/ 0 w 2742303"/>
                <a:gd name="connsiteY2" fmla="*/ 0 h 317979"/>
                <a:gd name="connsiteX3" fmla="*/ 2742303 w 2742303"/>
                <a:gd name="connsiteY3" fmla="*/ 0 h 317979"/>
                <a:gd name="connsiteX0" fmla="*/ 2818503 w 2818503"/>
                <a:gd name="connsiteY0" fmla="*/ 317979 h 317979"/>
                <a:gd name="connsiteX1" fmla="*/ 0 w 2818503"/>
                <a:gd name="connsiteY1" fmla="*/ 317979 h 317979"/>
                <a:gd name="connsiteX2" fmla="*/ 0 w 2818503"/>
                <a:gd name="connsiteY2" fmla="*/ 0 h 317979"/>
                <a:gd name="connsiteX3" fmla="*/ 2742303 w 2818503"/>
                <a:gd name="connsiteY3" fmla="*/ 0 h 317979"/>
              </a:gdLst>
              <a:ahLst/>
              <a:cxnLst>
                <a:cxn ang="0">
                  <a:pos x="connsiteX0" y="connsiteY0"/>
                </a:cxn>
                <a:cxn ang="0">
                  <a:pos x="connsiteX1" y="connsiteY1"/>
                </a:cxn>
                <a:cxn ang="0">
                  <a:pos x="connsiteX2" y="connsiteY2"/>
                </a:cxn>
                <a:cxn ang="0">
                  <a:pos x="connsiteX3" y="connsiteY3"/>
                </a:cxn>
              </a:cxnLst>
              <a:rect l="l" t="t" r="r" b="b"/>
              <a:pathLst>
                <a:path w="2818503" h="317979">
                  <a:moveTo>
                    <a:pt x="2818503" y="317979"/>
                  </a:moveTo>
                  <a:lnTo>
                    <a:pt x="0" y="317979"/>
                  </a:lnTo>
                  <a:lnTo>
                    <a:pt x="0" y="0"/>
                  </a:lnTo>
                  <a:lnTo>
                    <a:pt x="2742303" y="0"/>
                  </a:lnTo>
                </a:path>
              </a:pathLst>
            </a:custGeom>
            <a:noFill/>
            <a:ln>
              <a:solidFill>
                <a:schemeClr val="tx1"/>
              </a:solidFill>
            </a:ln>
          </p:spPr>
          <p:txBody>
            <a:bodyPr rtlCol="0" anchor="ctr"/>
            <a:lstStyle/>
            <a:p>
              <a:pPr algn="ctr"/>
              <a:endParaRPr lang="en-US" dirty="0"/>
            </a:p>
          </p:txBody>
        </p:sp>
        <p:cxnSp>
          <p:nvCxnSpPr>
            <p:cNvPr id="8" name="Straight Connector 7">
              <a:extLst>
                <a:ext uri="{FF2B5EF4-FFF2-40B4-BE49-F238E27FC236}">
                  <a16:creationId xmlns:a16="http://schemas.microsoft.com/office/drawing/2014/main" id="{407D6593-D2FB-5F61-4FFB-28E2F355B119}"/>
                </a:ext>
              </a:extLst>
            </p:cNvPr>
            <p:cNvCxnSpPr/>
            <p:nvPr/>
          </p:nvCxnSpPr>
          <p:spPr>
            <a:xfrm>
              <a:off x="2796988" y="1190466"/>
              <a:ext cx="0" cy="31797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F69023E-FEA5-1DF3-FDF7-76A16813BA06}"/>
                </a:ext>
              </a:extLst>
            </p:cNvPr>
            <p:cNvCxnSpPr/>
            <p:nvPr/>
          </p:nvCxnSpPr>
          <p:spPr>
            <a:xfrm>
              <a:off x="3121510" y="1190466"/>
              <a:ext cx="0" cy="31797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908ED7C-15AF-FDC4-4623-1319B1135DA5}"/>
                </a:ext>
              </a:extLst>
            </p:cNvPr>
            <p:cNvCxnSpPr/>
            <p:nvPr/>
          </p:nvCxnSpPr>
          <p:spPr>
            <a:xfrm>
              <a:off x="3446032" y="1190466"/>
              <a:ext cx="0" cy="31797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C2D12BF-3179-BAD6-44F1-B01CB0DEEF50}"/>
                </a:ext>
              </a:extLst>
            </p:cNvPr>
            <p:cNvCxnSpPr/>
            <p:nvPr/>
          </p:nvCxnSpPr>
          <p:spPr>
            <a:xfrm>
              <a:off x="3770554" y="1190466"/>
              <a:ext cx="0" cy="31797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934EEFF-29CE-1DED-FE00-0D5C26D306E3}"/>
                </a:ext>
              </a:extLst>
            </p:cNvPr>
            <p:cNvCxnSpPr/>
            <p:nvPr/>
          </p:nvCxnSpPr>
          <p:spPr>
            <a:xfrm>
              <a:off x="4095076" y="1190466"/>
              <a:ext cx="0" cy="31797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F6E46A4-FEB2-5C64-C3BB-14377DD891D2}"/>
                </a:ext>
              </a:extLst>
            </p:cNvPr>
            <p:cNvSpPr/>
            <p:nvPr/>
          </p:nvSpPr>
          <p:spPr>
            <a:xfrm>
              <a:off x="2501714" y="1139113"/>
              <a:ext cx="307639" cy="226466"/>
            </a:xfrm>
            <a:prstGeom prst="rect">
              <a:avLst/>
            </a:prstGeom>
          </p:spPr>
          <p:txBody>
            <a:bodyPr wrap="none">
              <a:spAutoFit/>
            </a:bodyPr>
            <a:lstStyle/>
            <a:p>
              <a:r>
                <a:rPr lang="en-US" dirty="0"/>
                <a:t>…</a:t>
              </a:r>
            </a:p>
          </p:txBody>
        </p:sp>
        <p:sp>
          <p:nvSpPr>
            <p:cNvPr id="14" name="Rectangle 13">
              <a:extLst>
                <a:ext uri="{FF2B5EF4-FFF2-40B4-BE49-F238E27FC236}">
                  <a16:creationId xmlns:a16="http://schemas.microsoft.com/office/drawing/2014/main" id="{4157498C-2A96-9B01-B1DE-3984531F12ED}"/>
                </a:ext>
              </a:extLst>
            </p:cNvPr>
            <p:cNvSpPr/>
            <p:nvPr/>
          </p:nvSpPr>
          <p:spPr>
            <a:xfrm>
              <a:off x="2821034" y="1139113"/>
              <a:ext cx="315388" cy="226466"/>
            </a:xfrm>
            <a:prstGeom prst="rect">
              <a:avLst/>
            </a:prstGeom>
          </p:spPr>
          <p:txBody>
            <a:bodyPr wrap="none">
              <a:spAutoFit/>
            </a:bodyPr>
            <a:lstStyle/>
            <a:p>
              <a:r>
                <a:rPr lang="en-US" dirty="0"/>
                <a:t>@</a:t>
              </a:r>
            </a:p>
          </p:txBody>
        </p:sp>
        <p:sp>
          <p:nvSpPr>
            <p:cNvPr id="15" name="Rectangle 14">
              <a:extLst>
                <a:ext uri="{FF2B5EF4-FFF2-40B4-BE49-F238E27FC236}">
                  <a16:creationId xmlns:a16="http://schemas.microsoft.com/office/drawing/2014/main" id="{5CDA1B74-5676-389D-CBFF-D632E9B1CC76}"/>
                </a:ext>
              </a:extLst>
            </p:cNvPr>
            <p:cNvSpPr/>
            <p:nvPr/>
          </p:nvSpPr>
          <p:spPr>
            <a:xfrm>
              <a:off x="3138735" y="1141492"/>
              <a:ext cx="248229" cy="226466"/>
            </a:xfrm>
            <a:prstGeom prst="rect">
              <a:avLst/>
            </a:prstGeom>
          </p:spPr>
          <p:txBody>
            <a:bodyPr wrap="none">
              <a:spAutoFit/>
            </a:bodyPr>
            <a:lstStyle/>
            <a:p>
              <a:r>
                <a:rPr lang="en-US" dirty="0"/>
                <a:t>0</a:t>
              </a:r>
            </a:p>
          </p:txBody>
        </p:sp>
        <p:sp>
          <p:nvSpPr>
            <p:cNvPr id="16" name="Rectangle 15">
              <a:extLst>
                <a:ext uri="{FF2B5EF4-FFF2-40B4-BE49-F238E27FC236}">
                  <a16:creationId xmlns:a16="http://schemas.microsoft.com/office/drawing/2014/main" id="{30BBA1DB-6CEC-FB95-620D-DECE2F2401DD}"/>
                </a:ext>
              </a:extLst>
            </p:cNvPr>
            <p:cNvSpPr/>
            <p:nvPr/>
          </p:nvSpPr>
          <p:spPr>
            <a:xfrm>
              <a:off x="3456436" y="1143871"/>
              <a:ext cx="248229" cy="226466"/>
            </a:xfrm>
            <a:prstGeom prst="rect">
              <a:avLst/>
            </a:prstGeom>
          </p:spPr>
          <p:txBody>
            <a:bodyPr wrap="none">
              <a:spAutoFit/>
            </a:bodyPr>
            <a:lstStyle/>
            <a:p>
              <a:r>
                <a:rPr lang="en-US" dirty="0"/>
                <a:t>0</a:t>
              </a:r>
            </a:p>
          </p:txBody>
        </p:sp>
        <p:sp>
          <p:nvSpPr>
            <p:cNvPr id="17" name="Rectangle 16">
              <a:extLst>
                <a:ext uri="{FF2B5EF4-FFF2-40B4-BE49-F238E27FC236}">
                  <a16:creationId xmlns:a16="http://schemas.microsoft.com/office/drawing/2014/main" id="{806147C1-6BD0-3F51-2CA5-030E4174D6DC}"/>
                </a:ext>
              </a:extLst>
            </p:cNvPr>
            <p:cNvSpPr/>
            <p:nvPr/>
          </p:nvSpPr>
          <p:spPr>
            <a:xfrm>
              <a:off x="3774137" y="1146250"/>
              <a:ext cx="248229" cy="226466"/>
            </a:xfrm>
            <a:prstGeom prst="rect">
              <a:avLst/>
            </a:prstGeom>
          </p:spPr>
          <p:txBody>
            <a:bodyPr wrap="none">
              <a:spAutoFit/>
            </a:bodyPr>
            <a:lstStyle/>
            <a:p>
              <a:r>
                <a:rPr lang="en-US" dirty="0"/>
                <a:t>1</a:t>
              </a:r>
            </a:p>
          </p:txBody>
        </p:sp>
        <p:sp>
          <p:nvSpPr>
            <p:cNvPr id="18" name="Rectangle 17">
              <a:extLst>
                <a:ext uri="{FF2B5EF4-FFF2-40B4-BE49-F238E27FC236}">
                  <a16:creationId xmlns:a16="http://schemas.microsoft.com/office/drawing/2014/main" id="{96814DAC-83E6-C608-74C3-899E6297AA02}"/>
                </a:ext>
              </a:extLst>
            </p:cNvPr>
            <p:cNvSpPr/>
            <p:nvPr/>
          </p:nvSpPr>
          <p:spPr>
            <a:xfrm>
              <a:off x="4721345" y="1081057"/>
              <a:ext cx="492443" cy="400110"/>
            </a:xfrm>
            <a:prstGeom prst="rect">
              <a:avLst/>
            </a:prstGeom>
          </p:spPr>
          <p:txBody>
            <a:bodyPr wrap="none">
              <a:spAutoFit/>
            </a:bodyPr>
            <a:lstStyle/>
            <a:p>
              <a:r>
                <a:rPr lang="en-US" sz="2000" dirty="0"/>
                <a:t>. . .</a:t>
              </a:r>
            </a:p>
          </p:txBody>
        </p:sp>
        <p:cxnSp>
          <p:nvCxnSpPr>
            <p:cNvPr id="19" name="Straight Connector 18">
              <a:extLst>
                <a:ext uri="{FF2B5EF4-FFF2-40B4-BE49-F238E27FC236}">
                  <a16:creationId xmlns:a16="http://schemas.microsoft.com/office/drawing/2014/main" id="{69F3D2EA-2ED5-5964-92F2-609D4E7C6961}"/>
                </a:ext>
              </a:extLst>
            </p:cNvPr>
            <p:cNvCxnSpPr/>
            <p:nvPr/>
          </p:nvCxnSpPr>
          <p:spPr>
            <a:xfrm>
              <a:off x="4399876" y="1190466"/>
              <a:ext cx="0" cy="31797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380CBF-51DE-126B-8689-4FA136060398}"/>
                </a:ext>
              </a:extLst>
            </p:cNvPr>
            <p:cNvCxnSpPr/>
            <p:nvPr/>
          </p:nvCxnSpPr>
          <p:spPr>
            <a:xfrm>
              <a:off x="4721345" y="1190466"/>
              <a:ext cx="0" cy="317979"/>
            </a:xfrm>
            <a:prstGeom prst="line">
              <a:avLst/>
            </a:prstGeom>
            <a:ln w="9525">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1" name="Freeform 25">
              <a:extLst>
                <a:ext uri="{FF2B5EF4-FFF2-40B4-BE49-F238E27FC236}">
                  <a16:creationId xmlns:a16="http://schemas.microsoft.com/office/drawing/2014/main" id="{CA55DAB3-98A3-47F3-0422-0B2FE974B8C3}"/>
                </a:ext>
              </a:extLst>
            </p:cNvPr>
            <p:cNvSpPr/>
            <p:nvPr/>
          </p:nvSpPr>
          <p:spPr>
            <a:xfrm>
              <a:off x="1571306" y="850600"/>
              <a:ext cx="1392687" cy="340025"/>
            </a:xfrm>
            <a:custGeom>
              <a:avLst/>
              <a:gdLst>
                <a:gd name="connsiteX0" fmla="*/ 319 w 1086487"/>
                <a:gd name="connsiteY0" fmla="*/ 340025 h 340025"/>
                <a:gd name="connsiteX1" fmla="*/ 152719 w 1086487"/>
                <a:gd name="connsiteY1" fmla="*/ 54275 h 340025"/>
                <a:gd name="connsiteX2" fmla="*/ 933769 w 1086487"/>
                <a:gd name="connsiteY2" fmla="*/ 25700 h 340025"/>
                <a:gd name="connsiteX3" fmla="*/ 1086169 w 1086487"/>
                <a:gd name="connsiteY3" fmla="*/ 340025 h 340025"/>
              </a:gdLst>
              <a:ahLst/>
              <a:cxnLst>
                <a:cxn ang="0">
                  <a:pos x="connsiteX0" y="connsiteY0"/>
                </a:cxn>
                <a:cxn ang="0">
                  <a:pos x="connsiteX1" y="connsiteY1"/>
                </a:cxn>
                <a:cxn ang="0">
                  <a:pos x="connsiteX2" y="connsiteY2"/>
                </a:cxn>
                <a:cxn ang="0">
                  <a:pos x="connsiteX3" y="connsiteY3"/>
                </a:cxn>
              </a:cxnLst>
              <a:rect l="l" t="t" r="r" b="b"/>
              <a:pathLst>
                <a:path w="1086487" h="340025">
                  <a:moveTo>
                    <a:pt x="319" y="340025"/>
                  </a:moveTo>
                  <a:cubicBezTo>
                    <a:pt x="-1269" y="223343"/>
                    <a:pt x="-2856" y="106662"/>
                    <a:pt x="152719" y="54275"/>
                  </a:cubicBezTo>
                  <a:cubicBezTo>
                    <a:pt x="308294" y="1888"/>
                    <a:pt x="778194" y="-21925"/>
                    <a:pt x="933769" y="25700"/>
                  </a:cubicBezTo>
                  <a:cubicBezTo>
                    <a:pt x="1089344" y="73325"/>
                    <a:pt x="1087756" y="206675"/>
                    <a:pt x="1086169" y="340025"/>
                  </a:cubicBezTo>
                </a:path>
              </a:pathLst>
            </a:custGeom>
            <a:noFill/>
            <a:ln>
              <a:solidFill>
                <a:schemeClr val="tx1"/>
              </a:solidFill>
              <a:tailEnd type="triangle"/>
            </a:ln>
          </p:spPr>
          <p:txBody>
            <a:bodyPr rtlCol="0" anchor="ctr"/>
            <a:lstStyle/>
            <a:p>
              <a:pPr algn="ctr"/>
              <a:endParaRPr lang="en-US" dirty="0"/>
            </a:p>
          </p:txBody>
        </p:sp>
        <p:sp>
          <p:nvSpPr>
            <p:cNvPr id="22" name="Rectangle 21">
              <a:extLst>
                <a:ext uri="{FF2B5EF4-FFF2-40B4-BE49-F238E27FC236}">
                  <a16:creationId xmlns:a16="http://schemas.microsoft.com/office/drawing/2014/main" id="{123E2E09-48B8-AA13-6622-A1811F664718}"/>
                </a:ext>
              </a:extLst>
            </p:cNvPr>
            <p:cNvSpPr/>
            <p:nvPr/>
          </p:nvSpPr>
          <p:spPr>
            <a:xfrm>
              <a:off x="2988077" y="1632181"/>
              <a:ext cx="2483554" cy="226466"/>
            </a:xfrm>
            <a:prstGeom prst="rect">
              <a:avLst/>
            </a:prstGeom>
          </p:spPr>
          <p:txBody>
            <a:bodyPr wrap="square">
              <a:spAutoFit/>
            </a:bodyPr>
            <a:lstStyle/>
            <a:p>
              <a:r>
                <a:rPr lang="en-US" dirty="0">
                  <a:latin typeface="Arial" panose="020B0604020202020204" pitchFamily="34" charset="0"/>
                  <a:cs typeface="Arial" panose="020B0604020202020204" pitchFamily="34" charset="0"/>
                </a:rPr>
                <a:t>Read/write input tape</a:t>
              </a:r>
            </a:p>
          </p:txBody>
        </p:sp>
        <p:sp>
          <p:nvSpPr>
            <p:cNvPr id="23" name="Rectangle 22">
              <a:extLst>
                <a:ext uri="{FF2B5EF4-FFF2-40B4-BE49-F238E27FC236}">
                  <a16:creationId xmlns:a16="http://schemas.microsoft.com/office/drawing/2014/main" id="{98DB64AD-2DF9-0A54-6570-0CB3A0BE191D}"/>
                </a:ext>
              </a:extLst>
            </p:cNvPr>
            <p:cNvSpPr/>
            <p:nvPr/>
          </p:nvSpPr>
          <p:spPr>
            <a:xfrm>
              <a:off x="2664225" y="640932"/>
              <a:ext cx="562066" cy="226466"/>
            </a:xfrm>
            <a:prstGeom prst="rect">
              <a:avLst/>
            </a:prstGeom>
          </p:spPr>
          <p:txBody>
            <a:bodyPr wrap="none">
              <a:spAutoFit/>
            </a:bodyPr>
            <a:lstStyle/>
            <a:p>
              <a:r>
                <a:rPr lang="en-US" dirty="0">
                  <a:latin typeface="Arial" panose="020B0604020202020204" pitchFamily="34" charset="0"/>
                  <a:cs typeface="Arial" panose="020B0604020202020204" pitchFamily="34" charset="0"/>
                </a:rPr>
                <a:t>head</a:t>
              </a:r>
            </a:p>
          </p:txBody>
        </p:sp>
        <p:sp>
          <p:nvSpPr>
            <p:cNvPr id="24" name="Freeform 28">
              <a:extLst>
                <a:ext uri="{FF2B5EF4-FFF2-40B4-BE49-F238E27FC236}">
                  <a16:creationId xmlns:a16="http://schemas.microsoft.com/office/drawing/2014/main" id="{8910E854-44FC-318B-C44A-33EC583866C5}"/>
                </a:ext>
              </a:extLst>
            </p:cNvPr>
            <p:cNvSpPr/>
            <p:nvPr/>
          </p:nvSpPr>
          <p:spPr>
            <a:xfrm rot="16200000">
              <a:off x="5100087" y="1300804"/>
              <a:ext cx="320022" cy="90497"/>
            </a:xfrm>
            <a:custGeom>
              <a:avLst/>
              <a:gdLst>
                <a:gd name="connsiteX0" fmla="*/ 0 w 369096"/>
                <a:gd name="connsiteY0" fmla="*/ 76200 h 171450"/>
                <a:gd name="connsiteX1" fmla="*/ 71438 w 369096"/>
                <a:gd name="connsiteY1" fmla="*/ 0 h 171450"/>
                <a:gd name="connsiteX2" fmla="*/ 107156 w 369096"/>
                <a:gd name="connsiteY2" fmla="*/ 78581 h 171450"/>
                <a:gd name="connsiteX3" fmla="*/ 178594 w 369096"/>
                <a:gd name="connsiteY3" fmla="*/ 4762 h 171450"/>
                <a:gd name="connsiteX4" fmla="*/ 219075 w 369096"/>
                <a:gd name="connsiteY4" fmla="*/ 80962 h 171450"/>
                <a:gd name="connsiteX5" fmla="*/ 309563 w 369096"/>
                <a:gd name="connsiteY5" fmla="*/ 14287 h 171450"/>
                <a:gd name="connsiteX6" fmla="*/ 369094 w 369096"/>
                <a:gd name="connsiteY6" fmla="*/ 111918 h 171450"/>
                <a:gd name="connsiteX7" fmla="*/ 307181 w 369096"/>
                <a:gd name="connsiteY7" fmla="*/ 171450 h 171450"/>
                <a:gd name="connsiteX0" fmla="*/ 0 w 369096"/>
                <a:gd name="connsiteY0" fmla="*/ 76200 h 111918"/>
                <a:gd name="connsiteX1" fmla="*/ 71438 w 369096"/>
                <a:gd name="connsiteY1" fmla="*/ 0 h 111918"/>
                <a:gd name="connsiteX2" fmla="*/ 107156 w 369096"/>
                <a:gd name="connsiteY2" fmla="*/ 78581 h 111918"/>
                <a:gd name="connsiteX3" fmla="*/ 178594 w 369096"/>
                <a:gd name="connsiteY3" fmla="*/ 4762 h 111918"/>
                <a:gd name="connsiteX4" fmla="*/ 219075 w 369096"/>
                <a:gd name="connsiteY4" fmla="*/ 80962 h 111918"/>
                <a:gd name="connsiteX5" fmla="*/ 309563 w 369096"/>
                <a:gd name="connsiteY5" fmla="*/ 14287 h 111918"/>
                <a:gd name="connsiteX6" fmla="*/ 369094 w 369096"/>
                <a:gd name="connsiteY6" fmla="*/ 111918 h 111918"/>
                <a:gd name="connsiteX0" fmla="*/ 0 w 361953"/>
                <a:gd name="connsiteY0" fmla="*/ 76200 h 107155"/>
                <a:gd name="connsiteX1" fmla="*/ 71438 w 361953"/>
                <a:gd name="connsiteY1" fmla="*/ 0 h 107155"/>
                <a:gd name="connsiteX2" fmla="*/ 107156 w 361953"/>
                <a:gd name="connsiteY2" fmla="*/ 78581 h 107155"/>
                <a:gd name="connsiteX3" fmla="*/ 178594 w 361953"/>
                <a:gd name="connsiteY3" fmla="*/ 4762 h 107155"/>
                <a:gd name="connsiteX4" fmla="*/ 219075 w 361953"/>
                <a:gd name="connsiteY4" fmla="*/ 80962 h 107155"/>
                <a:gd name="connsiteX5" fmla="*/ 309563 w 361953"/>
                <a:gd name="connsiteY5" fmla="*/ 14287 h 107155"/>
                <a:gd name="connsiteX6" fmla="*/ 361950 w 361953"/>
                <a:gd name="connsiteY6" fmla="*/ 107155 h 107155"/>
                <a:gd name="connsiteX0" fmla="*/ 0 w 361950"/>
                <a:gd name="connsiteY0" fmla="*/ 76200 h 107155"/>
                <a:gd name="connsiteX1" fmla="*/ 71438 w 361950"/>
                <a:gd name="connsiteY1" fmla="*/ 0 h 107155"/>
                <a:gd name="connsiteX2" fmla="*/ 107156 w 361950"/>
                <a:gd name="connsiteY2" fmla="*/ 78581 h 107155"/>
                <a:gd name="connsiteX3" fmla="*/ 178594 w 361950"/>
                <a:gd name="connsiteY3" fmla="*/ 4762 h 107155"/>
                <a:gd name="connsiteX4" fmla="*/ 219075 w 361950"/>
                <a:gd name="connsiteY4" fmla="*/ 80962 h 107155"/>
                <a:gd name="connsiteX5" fmla="*/ 309563 w 361950"/>
                <a:gd name="connsiteY5" fmla="*/ 14287 h 107155"/>
                <a:gd name="connsiteX6" fmla="*/ 361950 w 361950"/>
                <a:gd name="connsiteY6" fmla="*/ 107155 h 107155"/>
                <a:gd name="connsiteX0" fmla="*/ 0 w 309563"/>
                <a:gd name="connsiteY0" fmla="*/ 76200 h 80962"/>
                <a:gd name="connsiteX1" fmla="*/ 71438 w 309563"/>
                <a:gd name="connsiteY1" fmla="*/ 0 h 80962"/>
                <a:gd name="connsiteX2" fmla="*/ 107156 w 309563"/>
                <a:gd name="connsiteY2" fmla="*/ 78581 h 80962"/>
                <a:gd name="connsiteX3" fmla="*/ 178594 w 309563"/>
                <a:gd name="connsiteY3" fmla="*/ 4762 h 80962"/>
                <a:gd name="connsiteX4" fmla="*/ 219075 w 309563"/>
                <a:gd name="connsiteY4" fmla="*/ 80962 h 80962"/>
                <a:gd name="connsiteX5" fmla="*/ 309563 w 309563"/>
                <a:gd name="connsiteY5" fmla="*/ 14287 h 80962"/>
                <a:gd name="connsiteX0" fmla="*/ 0 w 316992"/>
                <a:gd name="connsiteY0" fmla="*/ 76200 h 80962"/>
                <a:gd name="connsiteX1" fmla="*/ 71438 w 316992"/>
                <a:gd name="connsiteY1" fmla="*/ 0 h 80962"/>
                <a:gd name="connsiteX2" fmla="*/ 107156 w 316992"/>
                <a:gd name="connsiteY2" fmla="*/ 78581 h 80962"/>
                <a:gd name="connsiteX3" fmla="*/ 178594 w 316992"/>
                <a:gd name="connsiteY3" fmla="*/ 4762 h 80962"/>
                <a:gd name="connsiteX4" fmla="*/ 219075 w 316992"/>
                <a:gd name="connsiteY4" fmla="*/ 80962 h 80962"/>
                <a:gd name="connsiteX5" fmla="*/ 309563 w 316992"/>
                <a:gd name="connsiteY5" fmla="*/ 14287 h 80962"/>
                <a:gd name="connsiteX6" fmla="*/ 311946 w 316992"/>
                <a:gd name="connsiteY6" fmla="*/ 21432 h 80962"/>
                <a:gd name="connsiteX0" fmla="*/ 0 w 364333"/>
                <a:gd name="connsiteY0" fmla="*/ 76200 h 80962"/>
                <a:gd name="connsiteX1" fmla="*/ 71438 w 364333"/>
                <a:gd name="connsiteY1" fmla="*/ 0 h 80962"/>
                <a:gd name="connsiteX2" fmla="*/ 107156 w 364333"/>
                <a:gd name="connsiteY2" fmla="*/ 78581 h 80962"/>
                <a:gd name="connsiteX3" fmla="*/ 178594 w 364333"/>
                <a:gd name="connsiteY3" fmla="*/ 4762 h 80962"/>
                <a:gd name="connsiteX4" fmla="*/ 219075 w 364333"/>
                <a:gd name="connsiteY4" fmla="*/ 80962 h 80962"/>
                <a:gd name="connsiteX5" fmla="*/ 309563 w 364333"/>
                <a:gd name="connsiteY5" fmla="*/ 14287 h 80962"/>
                <a:gd name="connsiteX6" fmla="*/ 364333 w 364333"/>
                <a:gd name="connsiteY6" fmla="*/ 76201 h 80962"/>
                <a:gd name="connsiteX0" fmla="*/ 0 w 364333"/>
                <a:gd name="connsiteY0" fmla="*/ 76200 h 78581"/>
                <a:gd name="connsiteX1" fmla="*/ 71438 w 364333"/>
                <a:gd name="connsiteY1" fmla="*/ 0 h 78581"/>
                <a:gd name="connsiteX2" fmla="*/ 107156 w 364333"/>
                <a:gd name="connsiteY2" fmla="*/ 78581 h 78581"/>
                <a:gd name="connsiteX3" fmla="*/ 178594 w 364333"/>
                <a:gd name="connsiteY3" fmla="*/ 4762 h 78581"/>
                <a:gd name="connsiteX4" fmla="*/ 226219 w 364333"/>
                <a:gd name="connsiteY4" fmla="*/ 76200 h 78581"/>
                <a:gd name="connsiteX5" fmla="*/ 309563 w 364333"/>
                <a:gd name="connsiteY5" fmla="*/ 14287 h 78581"/>
                <a:gd name="connsiteX6" fmla="*/ 364333 w 364333"/>
                <a:gd name="connsiteY6" fmla="*/ 76201 h 7858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26219 w 364333"/>
                <a:gd name="connsiteY4" fmla="*/ 76200 h 76201"/>
                <a:gd name="connsiteX5" fmla="*/ 309563 w 364333"/>
                <a:gd name="connsiteY5" fmla="*/ 14287 h 76201"/>
                <a:gd name="connsiteX6" fmla="*/ 364333 w 364333"/>
                <a:gd name="connsiteY6" fmla="*/ 76201 h 7620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42888 w 364333"/>
                <a:gd name="connsiteY4" fmla="*/ 76200 h 76201"/>
                <a:gd name="connsiteX5" fmla="*/ 309563 w 364333"/>
                <a:gd name="connsiteY5" fmla="*/ 14287 h 76201"/>
                <a:gd name="connsiteX6" fmla="*/ 364333 w 364333"/>
                <a:gd name="connsiteY6" fmla="*/ 76201 h 7620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42888 w 364333"/>
                <a:gd name="connsiteY4" fmla="*/ 76200 h 76201"/>
                <a:gd name="connsiteX5" fmla="*/ 311944 w 364333"/>
                <a:gd name="connsiteY5" fmla="*/ 7143 h 76201"/>
                <a:gd name="connsiteX6" fmla="*/ 364333 w 364333"/>
                <a:gd name="connsiteY6" fmla="*/ 76201 h 76201"/>
                <a:gd name="connsiteX0" fmla="*/ 0 w 311944"/>
                <a:gd name="connsiteY0" fmla="*/ 76200 h 76200"/>
                <a:gd name="connsiteX1" fmla="*/ 71438 w 311944"/>
                <a:gd name="connsiteY1" fmla="*/ 0 h 76200"/>
                <a:gd name="connsiteX2" fmla="*/ 121444 w 311944"/>
                <a:gd name="connsiteY2" fmla="*/ 76199 h 76200"/>
                <a:gd name="connsiteX3" fmla="*/ 178594 w 311944"/>
                <a:gd name="connsiteY3" fmla="*/ 4762 h 76200"/>
                <a:gd name="connsiteX4" fmla="*/ 242888 w 311944"/>
                <a:gd name="connsiteY4" fmla="*/ 76200 h 76200"/>
                <a:gd name="connsiteX5" fmla="*/ 311944 w 311944"/>
                <a:gd name="connsiteY5" fmla="*/ 7143 h 76200"/>
                <a:gd name="connsiteX0" fmla="*/ 0 w 321469"/>
                <a:gd name="connsiteY0" fmla="*/ 78582 h 78582"/>
                <a:gd name="connsiteX1" fmla="*/ 71438 w 321469"/>
                <a:gd name="connsiteY1" fmla="*/ 2382 h 78582"/>
                <a:gd name="connsiteX2" fmla="*/ 121444 w 321469"/>
                <a:gd name="connsiteY2" fmla="*/ 78581 h 78582"/>
                <a:gd name="connsiteX3" fmla="*/ 178594 w 321469"/>
                <a:gd name="connsiteY3" fmla="*/ 7144 h 78582"/>
                <a:gd name="connsiteX4" fmla="*/ 242888 w 321469"/>
                <a:gd name="connsiteY4" fmla="*/ 78582 h 78582"/>
                <a:gd name="connsiteX5" fmla="*/ 321469 w 321469"/>
                <a:gd name="connsiteY5" fmla="*/ 0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469" h="78582">
                  <a:moveTo>
                    <a:pt x="0" y="78582"/>
                  </a:moveTo>
                  <a:lnTo>
                    <a:pt x="71438" y="2382"/>
                  </a:lnTo>
                  <a:lnTo>
                    <a:pt x="121444" y="78581"/>
                  </a:lnTo>
                  <a:lnTo>
                    <a:pt x="178594" y="7144"/>
                  </a:lnTo>
                  <a:lnTo>
                    <a:pt x="242888" y="78582"/>
                  </a:lnTo>
                  <a:lnTo>
                    <a:pt x="321469" y="0"/>
                  </a:lnTo>
                </a:path>
              </a:pathLst>
            </a:custGeom>
            <a:noFill/>
            <a:ln>
              <a:solidFill>
                <a:schemeClr val="tx1"/>
              </a:solidFill>
            </a:ln>
          </p:spPr>
          <p:txBody>
            <a:bodyPr rtlCol="0" anchor="ctr"/>
            <a:lstStyle/>
            <a:p>
              <a:pPr algn="ctr"/>
              <a:endParaRPr lang="en-US" dirty="0"/>
            </a:p>
          </p:txBody>
        </p:sp>
        <p:sp>
          <p:nvSpPr>
            <p:cNvPr id="25" name="Rectangle 24">
              <a:extLst>
                <a:ext uri="{FF2B5EF4-FFF2-40B4-BE49-F238E27FC236}">
                  <a16:creationId xmlns:a16="http://schemas.microsoft.com/office/drawing/2014/main" id="{1847A88D-6C1F-1876-0B75-2DF6B438D9EE}"/>
                </a:ext>
              </a:extLst>
            </p:cNvPr>
            <p:cNvSpPr/>
            <p:nvPr/>
          </p:nvSpPr>
          <p:spPr>
            <a:xfrm>
              <a:off x="4153013" y="1151084"/>
              <a:ext cx="236605" cy="283083"/>
            </a:xfrm>
            <a:prstGeom prst="rect">
              <a:avLst/>
            </a:prstGeom>
          </p:spPr>
          <p:txBody>
            <a:bodyPr wrap="none">
              <a:spAutoFit/>
            </a:bodyPr>
            <a:lstStyle/>
            <a:p>
              <a:r>
                <a:rPr lang="en-US" sz="2400" baseline="30000" dirty="0"/>
                <a:t>1</a:t>
              </a:r>
              <a:endParaRPr lang="en-US" sz="2400" dirty="0"/>
            </a:p>
          </p:txBody>
        </p:sp>
        <p:sp>
          <p:nvSpPr>
            <p:cNvPr id="26" name="Rectangle 25">
              <a:extLst>
                <a:ext uri="{FF2B5EF4-FFF2-40B4-BE49-F238E27FC236}">
                  <a16:creationId xmlns:a16="http://schemas.microsoft.com/office/drawing/2014/main" id="{5C6B1543-1DD3-48F3-C835-3D6E4173F61F}"/>
                </a:ext>
              </a:extLst>
            </p:cNvPr>
            <p:cNvSpPr/>
            <p:nvPr/>
          </p:nvSpPr>
          <p:spPr>
            <a:xfrm>
              <a:off x="4441662" y="1147054"/>
              <a:ext cx="237897" cy="283083"/>
            </a:xfrm>
            <a:prstGeom prst="rect">
              <a:avLst/>
            </a:prstGeom>
          </p:spPr>
          <p:txBody>
            <a:bodyPr wrap="none">
              <a:spAutoFit/>
            </a:bodyPr>
            <a:lstStyle/>
            <a:p>
              <a:r>
                <a:rPr lang="en-US" sz="2400" baseline="30000" dirty="0"/>
                <a:t>#</a:t>
              </a:r>
              <a:endParaRPr lang="en-US" sz="2400" dirty="0"/>
            </a:p>
          </p:txBody>
        </p:sp>
      </p:grpSp>
      <p:sp>
        <p:nvSpPr>
          <p:cNvPr id="28" name="Freeform 28">
            <a:extLst>
              <a:ext uri="{FF2B5EF4-FFF2-40B4-BE49-F238E27FC236}">
                <a16:creationId xmlns:a16="http://schemas.microsoft.com/office/drawing/2014/main" id="{C174FBA3-211D-1A8B-53D1-762E5403B2E6}"/>
              </a:ext>
            </a:extLst>
          </p:cNvPr>
          <p:cNvSpPr/>
          <p:nvPr/>
        </p:nvSpPr>
        <p:spPr>
          <a:xfrm rot="16200000">
            <a:off x="4554864" y="3598225"/>
            <a:ext cx="521908" cy="112323"/>
          </a:xfrm>
          <a:custGeom>
            <a:avLst/>
            <a:gdLst>
              <a:gd name="connsiteX0" fmla="*/ 0 w 369096"/>
              <a:gd name="connsiteY0" fmla="*/ 76200 h 171450"/>
              <a:gd name="connsiteX1" fmla="*/ 71438 w 369096"/>
              <a:gd name="connsiteY1" fmla="*/ 0 h 171450"/>
              <a:gd name="connsiteX2" fmla="*/ 107156 w 369096"/>
              <a:gd name="connsiteY2" fmla="*/ 78581 h 171450"/>
              <a:gd name="connsiteX3" fmla="*/ 178594 w 369096"/>
              <a:gd name="connsiteY3" fmla="*/ 4762 h 171450"/>
              <a:gd name="connsiteX4" fmla="*/ 219075 w 369096"/>
              <a:gd name="connsiteY4" fmla="*/ 80962 h 171450"/>
              <a:gd name="connsiteX5" fmla="*/ 309563 w 369096"/>
              <a:gd name="connsiteY5" fmla="*/ 14287 h 171450"/>
              <a:gd name="connsiteX6" fmla="*/ 369094 w 369096"/>
              <a:gd name="connsiteY6" fmla="*/ 111918 h 171450"/>
              <a:gd name="connsiteX7" fmla="*/ 307181 w 369096"/>
              <a:gd name="connsiteY7" fmla="*/ 171450 h 171450"/>
              <a:gd name="connsiteX0" fmla="*/ 0 w 369096"/>
              <a:gd name="connsiteY0" fmla="*/ 76200 h 111918"/>
              <a:gd name="connsiteX1" fmla="*/ 71438 w 369096"/>
              <a:gd name="connsiteY1" fmla="*/ 0 h 111918"/>
              <a:gd name="connsiteX2" fmla="*/ 107156 w 369096"/>
              <a:gd name="connsiteY2" fmla="*/ 78581 h 111918"/>
              <a:gd name="connsiteX3" fmla="*/ 178594 w 369096"/>
              <a:gd name="connsiteY3" fmla="*/ 4762 h 111918"/>
              <a:gd name="connsiteX4" fmla="*/ 219075 w 369096"/>
              <a:gd name="connsiteY4" fmla="*/ 80962 h 111918"/>
              <a:gd name="connsiteX5" fmla="*/ 309563 w 369096"/>
              <a:gd name="connsiteY5" fmla="*/ 14287 h 111918"/>
              <a:gd name="connsiteX6" fmla="*/ 369094 w 369096"/>
              <a:gd name="connsiteY6" fmla="*/ 111918 h 111918"/>
              <a:gd name="connsiteX0" fmla="*/ 0 w 361953"/>
              <a:gd name="connsiteY0" fmla="*/ 76200 h 107155"/>
              <a:gd name="connsiteX1" fmla="*/ 71438 w 361953"/>
              <a:gd name="connsiteY1" fmla="*/ 0 h 107155"/>
              <a:gd name="connsiteX2" fmla="*/ 107156 w 361953"/>
              <a:gd name="connsiteY2" fmla="*/ 78581 h 107155"/>
              <a:gd name="connsiteX3" fmla="*/ 178594 w 361953"/>
              <a:gd name="connsiteY3" fmla="*/ 4762 h 107155"/>
              <a:gd name="connsiteX4" fmla="*/ 219075 w 361953"/>
              <a:gd name="connsiteY4" fmla="*/ 80962 h 107155"/>
              <a:gd name="connsiteX5" fmla="*/ 309563 w 361953"/>
              <a:gd name="connsiteY5" fmla="*/ 14287 h 107155"/>
              <a:gd name="connsiteX6" fmla="*/ 361950 w 361953"/>
              <a:gd name="connsiteY6" fmla="*/ 107155 h 107155"/>
              <a:gd name="connsiteX0" fmla="*/ 0 w 361950"/>
              <a:gd name="connsiteY0" fmla="*/ 76200 h 107155"/>
              <a:gd name="connsiteX1" fmla="*/ 71438 w 361950"/>
              <a:gd name="connsiteY1" fmla="*/ 0 h 107155"/>
              <a:gd name="connsiteX2" fmla="*/ 107156 w 361950"/>
              <a:gd name="connsiteY2" fmla="*/ 78581 h 107155"/>
              <a:gd name="connsiteX3" fmla="*/ 178594 w 361950"/>
              <a:gd name="connsiteY3" fmla="*/ 4762 h 107155"/>
              <a:gd name="connsiteX4" fmla="*/ 219075 w 361950"/>
              <a:gd name="connsiteY4" fmla="*/ 80962 h 107155"/>
              <a:gd name="connsiteX5" fmla="*/ 309563 w 361950"/>
              <a:gd name="connsiteY5" fmla="*/ 14287 h 107155"/>
              <a:gd name="connsiteX6" fmla="*/ 361950 w 361950"/>
              <a:gd name="connsiteY6" fmla="*/ 107155 h 107155"/>
              <a:gd name="connsiteX0" fmla="*/ 0 w 309563"/>
              <a:gd name="connsiteY0" fmla="*/ 76200 h 80962"/>
              <a:gd name="connsiteX1" fmla="*/ 71438 w 309563"/>
              <a:gd name="connsiteY1" fmla="*/ 0 h 80962"/>
              <a:gd name="connsiteX2" fmla="*/ 107156 w 309563"/>
              <a:gd name="connsiteY2" fmla="*/ 78581 h 80962"/>
              <a:gd name="connsiteX3" fmla="*/ 178594 w 309563"/>
              <a:gd name="connsiteY3" fmla="*/ 4762 h 80962"/>
              <a:gd name="connsiteX4" fmla="*/ 219075 w 309563"/>
              <a:gd name="connsiteY4" fmla="*/ 80962 h 80962"/>
              <a:gd name="connsiteX5" fmla="*/ 309563 w 309563"/>
              <a:gd name="connsiteY5" fmla="*/ 14287 h 80962"/>
              <a:gd name="connsiteX0" fmla="*/ 0 w 316992"/>
              <a:gd name="connsiteY0" fmla="*/ 76200 h 80962"/>
              <a:gd name="connsiteX1" fmla="*/ 71438 w 316992"/>
              <a:gd name="connsiteY1" fmla="*/ 0 h 80962"/>
              <a:gd name="connsiteX2" fmla="*/ 107156 w 316992"/>
              <a:gd name="connsiteY2" fmla="*/ 78581 h 80962"/>
              <a:gd name="connsiteX3" fmla="*/ 178594 w 316992"/>
              <a:gd name="connsiteY3" fmla="*/ 4762 h 80962"/>
              <a:gd name="connsiteX4" fmla="*/ 219075 w 316992"/>
              <a:gd name="connsiteY4" fmla="*/ 80962 h 80962"/>
              <a:gd name="connsiteX5" fmla="*/ 309563 w 316992"/>
              <a:gd name="connsiteY5" fmla="*/ 14287 h 80962"/>
              <a:gd name="connsiteX6" fmla="*/ 311946 w 316992"/>
              <a:gd name="connsiteY6" fmla="*/ 21432 h 80962"/>
              <a:gd name="connsiteX0" fmla="*/ 0 w 364333"/>
              <a:gd name="connsiteY0" fmla="*/ 76200 h 80962"/>
              <a:gd name="connsiteX1" fmla="*/ 71438 w 364333"/>
              <a:gd name="connsiteY1" fmla="*/ 0 h 80962"/>
              <a:gd name="connsiteX2" fmla="*/ 107156 w 364333"/>
              <a:gd name="connsiteY2" fmla="*/ 78581 h 80962"/>
              <a:gd name="connsiteX3" fmla="*/ 178594 w 364333"/>
              <a:gd name="connsiteY3" fmla="*/ 4762 h 80962"/>
              <a:gd name="connsiteX4" fmla="*/ 219075 w 364333"/>
              <a:gd name="connsiteY4" fmla="*/ 80962 h 80962"/>
              <a:gd name="connsiteX5" fmla="*/ 309563 w 364333"/>
              <a:gd name="connsiteY5" fmla="*/ 14287 h 80962"/>
              <a:gd name="connsiteX6" fmla="*/ 364333 w 364333"/>
              <a:gd name="connsiteY6" fmla="*/ 76201 h 80962"/>
              <a:gd name="connsiteX0" fmla="*/ 0 w 364333"/>
              <a:gd name="connsiteY0" fmla="*/ 76200 h 78581"/>
              <a:gd name="connsiteX1" fmla="*/ 71438 w 364333"/>
              <a:gd name="connsiteY1" fmla="*/ 0 h 78581"/>
              <a:gd name="connsiteX2" fmla="*/ 107156 w 364333"/>
              <a:gd name="connsiteY2" fmla="*/ 78581 h 78581"/>
              <a:gd name="connsiteX3" fmla="*/ 178594 w 364333"/>
              <a:gd name="connsiteY3" fmla="*/ 4762 h 78581"/>
              <a:gd name="connsiteX4" fmla="*/ 226219 w 364333"/>
              <a:gd name="connsiteY4" fmla="*/ 76200 h 78581"/>
              <a:gd name="connsiteX5" fmla="*/ 309563 w 364333"/>
              <a:gd name="connsiteY5" fmla="*/ 14287 h 78581"/>
              <a:gd name="connsiteX6" fmla="*/ 364333 w 364333"/>
              <a:gd name="connsiteY6" fmla="*/ 76201 h 7858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26219 w 364333"/>
              <a:gd name="connsiteY4" fmla="*/ 76200 h 76201"/>
              <a:gd name="connsiteX5" fmla="*/ 309563 w 364333"/>
              <a:gd name="connsiteY5" fmla="*/ 14287 h 76201"/>
              <a:gd name="connsiteX6" fmla="*/ 364333 w 364333"/>
              <a:gd name="connsiteY6" fmla="*/ 76201 h 7620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42888 w 364333"/>
              <a:gd name="connsiteY4" fmla="*/ 76200 h 76201"/>
              <a:gd name="connsiteX5" fmla="*/ 309563 w 364333"/>
              <a:gd name="connsiteY5" fmla="*/ 14287 h 76201"/>
              <a:gd name="connsiteX6" fmla="*/ 364333 w 364333"/>
              <a:gd name="connsiteY6" fmla="*/ 76201 h 7620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42888 w 364333"/>
              <a:gd name="connsiteY4" fmla="*/ 76200 h 76201"/>
              <a:gd name="connsiteX5" fmla="*/ 311944 w 364333"/>
              <a:gd name="connsiteY5" fmla="*/ 7143 h 76201"/>
              <a:gd name="connsiteX6" fmla="*/ 364333 w 364333"/>
              <a:gd name="connsiteY6" fmla="*/ 76201 h 76201"/>
              <a:gd name="connsiteX0" fmla="*/ 0 w 311944"/>
              <a:gd name="connsiteY0" fmla="*/ 76200 h 76200"/>
              <a:gd name="connsiteX1" fmla="*/ 71438 w 311944"/>
              <a:gd name="connsiteY1" fmla="*/ 0 h 76200"/>
              <a:gd name="connsiteX2" fmla="*/ 121444 w 311944"/>
              <a:gd name="connsiteY2" fmla="*/ 76199 h 76200"/>
              <a:gd name="connsiteX3" fmla="*/ 178594 w 311944"/>
              <a:gd name="connsiteY3" fmla="*/ 4762 h 76200"/>
              <a:gd name="connsiteX4" fmla="*/ 242888 w 311944"/>
              <a:gd name="connsiteY4" fmla="*/ 76200 h 76200"/>
              <a:gd name="connsiteX5" fmla="*/ 311944 w 311944"/>
              <a:gd name="connsiteY5" fmla="*/ 7143 h 76200"/>
              <a:gd name="connsiteX0" fmla="*/ 0 w 321469"/>
              <a:gd name="connsiteY0" fmla="*/ 78582 h 78582"/>
              <a:gd name="connsiteX1" fmla="*/ 71438 w 321469"/>
              <a:gd name="connsiteY1" fmla="*/ 2382 h 78582"/>
              <a:gd name="connsiteX2" fmla="*/ 121444 w 321469"/>
              <a:gd name="connsiteY2" fmla="*/ 78581 h 78582"/>
              <a:gd name="connsiteX3" fmla="*/ 178594 w 321469"/>
              <a:gd name="connsiteY3" fmla="*/ 7144 h 78582"/>
              <a:gd name="connsiteX4" fmla="*/ 242888 w 321469"/>
              <a:gd name="connsiteY4" fmla="*/ 78582 h 78582"/>
              <a:gd name="connsiteX5" fmla="*/ 321469 w 321469"/>
              <a:gd name="connsiteY5" fmla="*/ 0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469" h="78582">
                <a:moveTo>
                  <a:pt x="0" y="78582"/>
                </a:moveTo>
                <a:lnTo>
                  <a:pt x="71438" y="2382"/>
                </a:lnTo>
                <a:lnTo>
                  <a:pt x="121444" y="78581"/>
                </a:lnTo>
                <a:lnTo>
                  <a:pt x="178594" y="7144"/>
                </a:lnTo>
                <a:lnTo>
                  <a:pt x="242888" y="78582"/>
                </a:lnTo>
                <a:lnTo>
                  <a:pt x="321469" y="0"/>
                </a:lnTo>
              </a:path>
            </a:pathLst>
          </a:custGeom>
          <a:noFill/>
          <a:ln>
            <a:solidFill>
              <a:schemeClr val="tx1"/>
            </a:solidFill>
          </a:ln>
        </p:spPr>
        <p:txBody>
          <a:bodyPr rtlCol="0" anchor="ctr"/>
          <a:lstStyle/>
          <a:p>
            <a:pPr algn="ctr"/>
            <a:endParaRPr lang="en-US" dirty="0"/>
          </a:p>
        </p:txBody>
      </p:sp>
      <p:sp>
        <p:nvSpPr>
          <p:cNvPr id="3" name="TextBox 2">
            <a:extLst>
              <a:ext uri="{FF2B5EF4-FFF2-40B4-BE49-F238E27FC236}">
                <a16:creationId xmlns:a16="http://schemas.microsoft.com/office/drawing/2014/main" id="{C4EDB6E1-261C-C0BF-1596-D422A0E98CD1}"/>
              </a:ext>
            </a:extLst>
          </p:cNvPr>
          <p:cNvSpPr txBox="1"/>
          <p:nvPr/>
        </p:nvSpPr>
        <p:spPr>
          <a:xfrm>
            <a:off x="2050742" y="550416"/>
            <a:ext cx="8602461" cy="707886"/>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Diagrammatic representation of FSM</a:t>
            </a:r>
            <a:endParaRPr lang="en-NZ"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2477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6045530" cy="596390"/>
          </a:xfrm>
        </p:spPr>
        <p:txBody>
          <a:bodyPr>
            <a:noAutofit/>
          </a:bodyPr>
          <a:lstStyle/>
          <a:p>
            <a:r>
              <a:rPr lang="en-US" sz="4000" i="1" dirty="0">
                <a:latin typeface="Arial" panose="020B0604020202020204" pitchFamily="34" charset="0"/>
                <a:cs typeface="Arial" panose="020B0604020202020204" pitchFamily="34" charset="0"/>
              </a:rPr>
              <a:t>Finite state machine</a:t>
            </a:r>
            <a:endParaRPr lang="en-NZ" sz="4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83E72F6-419F-6396-C634-B388F1B9C876}"/>
              </a:ext>
            </a:extLst>
          </p:cNvPr>
          <p:cNvSpPr txBox="1"/>
          <p:nvPr/>
        </p:nvSpPr>
        <p:spPr>
          <a:xfrm>
            <a:off x="2219417" y="932156"/>
            <a:ext cx="9694416" cy="3171253"/>
          </a:xfrm>
          <a:prstGeom prst="rect">
            <a:avLst/>
          </a:prstGeom>
          <a:noFill/>
        </p:spPr>
        <p:txBody>
          <a:bodyPr wrap="square" rtlCol="0">
            <a:spAutoFit/>
          </a:bodyPr>
          <a:lstStyle/>
          <a:p>
            <a:pPr>
              <a:lnSpc>
                <a:spcPct val="107000"/>
              </a:lnSpc>
              <a:spcAft>
                <a:spcPts val="800"/>
              </a:spcAft>
            </a:pPr>
            <a:r>
              <a:rPr lang="de-DE" sz="1800" kern="100" dirty="0">
                <a:effectLst/>
                <a:latin typeface="Arial" panose="020B0604020202020204" pitchFamily="34" charset="0"/>
                <a:ea typeface="Aptos" panose="020B0004020202020204" pitchFamily="34" charset="0"/>
                <a:cs typeface="Arial" panose="020B0604020202020204" pitchFamily="34" charset="0"/>
              </a:rPr>
              <a:t>Finite state machine – processes the input and halts at the end. </a:t>
            </a:r>
          </a:p>
          <a:p>
            <a:pPr>
              <a:lnSpc>
                <a:spcPct val="107000"/>
              </a:lnSpc>
              <a:spcAft>
                <a:spcPts val="800"/>
              </a:spcAft>
            </a:pPr>
            <a:r>
              <a:rPr lang="de-DE" sz="1800" kern="100" dirty="0">
                <a:effectLst/>
                <a:latin typeface="Arial" panose="020B0604020202020204" pitchFamily="34" charset="0"/>
                <a:ea typeface="Aptos" panose="020B0004020202020204" pitchFamily="34" charset="0"/>
                <a:cs typeface="Arial" panose="020B0604020202020204" pitchFamily="34" charset="0"/>
              </a:rPr>
              <a:t>The input string is accepted if it halts in an accept state. </a:t>
            </a:r>
          </a:p>
          <a:p>
            <a:pPr>
              <a:lnSpc>
                <a:spcPct val="107000"/>
              </a:lnSpc>
              <a:spcAft>
                <a:spcPts val="800"/>
              </a:spcAft>
            </a:pPr>
            <a:r>
              <a:rPr lang="de-DE" sz="1800" kern="100" dirty="0">
                <a:effectLst/>
                <a:latin typeface="Arial" panose="020B0604020202020204" pitchFamily="34" charset="0"/>
                <a:ea typeface="Aptos" panose="020B0004020202020204" pitchFamily="34" charset="0"/>
                <a:cs typeface="Arial" panose="020B0604020202020204" pitchFamily="34" charset="0"/>
              </a:rPr>
              <a:t>Rejected if it halts in a non-accept state.</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a:p>
            <a:pPr>
              <a:lnSpc>
                <a:spcPct val="107000"/>
              </a:lnSpc>
              <a:spcAft>
                <a:spcPts val="800"/>
              </a:spcAft>
            </a:pPr>
            <a:r>
              <a:rPr lang="de-DE" sz="1800" kern="100" dirty="0">
                <a:effectLst/>
                <a:latin typeface="Arial" panose="020B0604020202020204" pitchFamily="34" charset="0"/>
                <a:ea typeface="Aptos" panose="020B0004020202020204" pitchFamily="34" charset="0"/>
                <a:cs typeface="Arial" panose="020B0604020202020204" pitchFamily="34" charset="0"/>
              </a:rPr>
              <a:t>Finite string, reads from left to right, no write, the machine halts an end of the string.</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a:p>
            <a:pPr>
              <a:lnSpc>
                <a:spcPct val="107000"/>
              </a:lnSpc>
              <a:spcAft>
                <a:spcPts val="800"/>
              </a:spcAft>
            </a:pPr>
            <a:r>
              <a:rPr lang="de-DE" sz="1800" kern="100" dirty="0">
                <a:effectLst/>
                <a:latin typeface="Arial" panose="020B0604020202020204" pitchFamily="34" charset="0"/>
                <a:ea typeface="Aptos" panose="020B0004020202020204" pitchFamily="34" charset="0"/>
                <a:cs typeface="Arial" panose="020B0604020202020204" pitchFamily="34" charset="0"/>
              </a:rPr>
              <a:t>They have only a finite number of states. </a:t>
            </a:r>
          </a:p>
          <a:p>
            <a:pPr>
              <a:lnSpc>
                <a:spcPct val="107000"/>
              </a:lnSpc>
              <a:spcAft>
                <a:spcPts val="800"/>
              </a:spcAft>
            </a:pPr>
            <a:r>
              <a:rPr lang="de-DE" sz="1800" kern="100" dirty="0">
                <a:effectLst/>
                <a:latin typeface="Arial" panose="020B0604020202020204" pitchFamily="34" charset="0"/>
                <a:ea typeface="Aptos" panose="020B0004020202020204" pitchFamily="34" charset="0"/>
                <a:cs typeface="Arial" panose="020B0604020202020204" pitchFamily="34" charset="0"/>
              </a:rPr>
              <a:t>The number may be large, but it is still finite. </a:t>
            </a:r>
          </a:p>
          <a:p>
            <a:pPr>
              <a:lnSpc>
                <a:spcPct val="107000"/>
              </a:lnSpc>
              <a:spcAft>
                <a:spcPts val="800"/>
              </a:spcAft>
            </a:pPr>
            <a:r>
              <a:rPr lang="de-DE" sz="1800" kern="100" dirty="0">
                <a:effectLst/>
                <a:latin typeface="Arial" panose="020B0604020202020204" pitchFamily="34" charset="0"/>
                <a:ea typeface="Aptos" panose="020B0004020202020204" pitchFamily="34" charset="0"/>
                <a:cs typeface="Arial" panose="020B0604020202020204" pitchFamily="34" charset="0"/>
              </a:rPr>
              <a:t>The only way they can remember something is to go to a new state.</a:t>
            </a:r>
          </a:p>
          <a:p>
            <a:pPr>
              <a:lnSpc>
                <a:spcPct val="107000"/>
              </a:lnSpc>
              <a:spcAft>
                <a:spcPts val="800"/>
              </a:spcAft>
            </a:pP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Tree>
    <p:extLst>
      <p:ext uri="{BB962C8B-B14F-4D97-AF65-F5344CB8AC3E}">
        <p14:creationId xmlns:p14="http://schemas.microsoft.com/office/powerpoint/2010/main" val="1341124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8">
            <a:extLst>
              <a:ext uri="{FF2B5EF4-FFF2-40B4-BE49-F238E27FC236}">
                <a16:creationId xmlns:a16="http://schemas.microsoft.com/office/drawing/2014/main" id="{C174FBA3-211D-1A8B-53D1-762E5403B2E6}"/>
              </a:ext>
            </a:extLst>
          </p:cNvPr>
          <p:cNvSpPr/>
          <p:nvPr/>
        </p:nvSpPr>
        <p:spPr>
          <a:xfrm rot="16200000">
            <a:off x="4554864" y="3598225"/>
            <a:ext cx="521908" cy="112323"/>
          </a:xfrm>
          <a:custGeom>
            <a:avLst/>
            <a:gdLst>
              <a:gd name="connsiteX0" fmla="*/ 0 w 369096"/>
              <a:gd name="connsiteY0" fmla="*/ 76200 h 171450"/>
              <a:gd name="connsiteX1" fmla="*/ 71438 w 369096"/>
              <a:gd name="connsiteY1" fmla="*/ 0 h 171450"/>
              <a:gd name="connsiteX2" fmla="*/ 107156 w 369096"/>
              <a:gd name="connsiteY2" fmla="*/ 78581 h 171450"/>
              <a:gd name="connsiteX3" fmla="*/ 178594 w 369096"/>
              <a:gd name="connsiteY3" fmla="*/ 4762 h 171450"/>
              <a:gd name="connsiteX4" fmla="*/ 219075 w 369096"/>
              <a:gd name="connsiteY4" fmla="*/ 80962 h 171450"/>
              <a:gd name="connsiteX5" fmla="*/ 309563 w 369096"/>
              <a:gd name="connsiteY5" fmla="*/ 14287 h 171450"/>
              <a:gd name="connsiteX6" fmla="*/ 369094 w 369096"/>
              <a:gd name="connsiteY6" fmla="*/ 111918 h 171450"/>
              <a:gd name="connsiteX7" fmla="*/ 307181 w 369096"/>
              <a:gd name="connsiteY7" fmla="*/ 171450 h 171450"/>
              <a:gd name="connsiteX0" fmla="*/ 0 w 369096"/>
              <a:gd name="connsiteY0" fmla="*/ 76200 h 111918"/>
              <a:gd name="connsiteX1" fmla="*/ 71438 w 369096"/>
              <a:gd name="connsiteY1" fmla="*/ 0 h 111918"/>
              <a:gd name="connsiteX2" fmla="*/ 107156 w 369096"/>
              <a:gd name="connsiteY2" fmla="*/ 78581 h 111918"/>
              <a:gd name="connsiteX3" fmla="*/ 178594 w 369096"/>
              <a:gd name="connsiteY3" fmla="*/ 4762 h 111918"/>
              <a:gd name="connsiteX4" fmla="*/ 219075 w 369096"/>
              <a:gd name="connsiteY4" fmla="*/ 80962 h 111918"/>
              <a:gd name="connsiteX5" fmla="*/ 309563 w 369096"/>
              <a:gd name="connsiteY5" fmla="*/ 14287 h 111918"/>
              <a:gd name="connsiteX6" fmla="*/ 369094 w 369096"/>
              <a:gd name="connsiteY6" fmla="*/ 111918 h 111918"/>
              <a:gd name="connsiteX0" fmla="*/ 0 w 361953"/>
              <a:gd name="connsiteY0" fmla="*/ 76200 h 107155"/>
              <a:gd name="connsiteX1" fmla="*/ 71438 w 361953"/>
              <a:gd name="connsiteY1" fmla="*/ 0 h 107155"/>
              <a:gd name="connsiteX2" fmla="*/ 107156 w 361953"/>
              <a:gd name="connsiteY2" fmla="*/ 78581 h 107155"/>
              <a:gd name="connsiteX3" fmla="*/ 178594 w 361953"/>
              <a:gd name="connsiteY3" fmla="*/ 4762 h 107155"/>
              <a:gd name="connsiteX4" fmla="*/ 219075 w 361953"/>
              <a:gd name="connsiteY4" fmla="*/ 80962 h 107155"/>
              <a:gd name="connsiteX5" fmla="*/ 309563 w 361953"/>
              <a:gd name="connsiteY5" fmla="*/ 14287 h 107155"/>
              <a:gd name="connsiteX6" fmla="*/ 361950 w 361953"/>
              <a:gd name="connsiteY6" fmla="*/ 107155 h 107155"/>
              <a:gd name="connsiteX0" fmla="*/ 0 w 361950"/>
              <a:gd name="connsiteY0" fmla="*/ 76200 h 107155"/>
              <a:gd name="connsiteX1" fmla="*/ 71438 w 361950"/>
              <a:gd name="connsiteY1" fmla="*/ 0 h 107155"/>
              <a:gd name="connsiteX2" fmla="*/ 107156 w 361950"/>
              <a:gd name="connsiteY2" fmla="*/ 78581 h 107155"/>
              <a:gd name="connsiteX3" fmla="*/ 178594 w 361950"/>
              <a:gd name="connsiteY3" fmla="*/ 4762 h 107155"/>
              <a:gd name="connsiteX4" fmla="*/ 219075 w 361950"/>
              <a:gd name="connsiteY4" fmla="*/ 80962 h 107155"/>
              <a:gd name="connsiteX5" fmla="*/ 309563 w 361950"/>
              <a:gd name="connsiteY5" fmla="*/ 14287 h 107155"/>
              <a:gd name="connsiteX6" fmla="*/ 361950 w 361950"/>
              <a:gd name="connsiteY6" fmla="*/ 107155 h 107155"/>
              <a:gd name="connsiteX0" fmla="*/ 0 w 309563"/>
              <a:gd name="connsiteY0" fmla="*/ 76200 h 80962"/>
              <a:gd name="connsiteX1" fmla="*/ 71438 w 309563"/>
              <a:gd name="connsiteY1" fmla="*/ 0 h 80962"/>
              <a:gd name="connsiteX2" fmla="*/ 107156 w 309563"/>
              <a:gd name="connsiteY2" fmla="*/ 78581 h 80962"/>
              <a:gd name="connsiteX3" fmla="*/ 178594 w 309563"/>
              <a:gd name="connsiteY3" fmla="*/ 4762 h 80962"/>
              <a:gd name="connsiteX4" fmla="*/ 219075 w 309563"/>
              <a:gd name="connsiteY4" fmla="*/ 80962 h 80962"/>
              <a:gd name="connsiteX5" fmla="*/ 309563 w 309563"/>
              <a:gd name="connsiteY5" fmla="*/ 14287 h 80962"/>
              <a:gd name="connsiteX0" fmla="*/ 0 w 316992"/>
              <a:gd name="connsiteY0" fmla="*/ 76200 h 80962"/>
              <a:gd name="connsiteX1" fmla="*/ 71438 w 316992"/>
              <a:gd name="connsiteY1" fmla="*/ 0 h 80962"/>
              <a:gd name="connsiteX2" fmla="*/ 107156 w 316992"/>
              <a:gd name="connsiteY2" fmla="*/ 78581 h 80962"/>
              <a:gd name="connsiteX3" fmla="*/ 178594 w 316992"/>
              <a:gd name="connsiteY3" fmla="*/ 4762 h 80962"/>
              <a:gd name="connsiteX4" fmla="*/ 219075 w 316992"/>
              <a:gd name="connsiteY4" fmla="*/ 80962 h 80962"/>
              <a:gd name="connsiteX5" fmla="*/ 309563 w 316992"/>
              <a:gd name="connsiteY5" fmla="*/ 14287 h 80962"/>
              <a:gd name="connsiteX6" fmla="*/ 311946 w 316992"/>
              <a:gd name="connsiteY6" fmla="*/ 21432 h 80962"/>
              <a:gd name="connsiteX0" fmla="*/ 0 w 364333"/>
              <a:gd name="connsiteY0" fmla="*/ 76200 h 80962"/>
              <a:gd name="connsiteX1" fmla="*/ 71438 w 364333"/>
              <a:gd name="connsiteY1" fmla="*/ 0 h 80962"/>
              <a:gd name="connsiteX2" fmla="*/ 107156 w 364333"/>
              <a:gd name="connsiteY2" fmla="*/ 78581 h 80962"/>
              <a:gd name="connsiteX3" fmla="*/ 178594 w 364333"/>
              <a:gd name="connsiteY3" fmla="*/ 4762 h 80962"/>
              <a:gd name="connsiteX4" fmla="*/ 219075 w 364333"/>
              <a:gd name="connsiteY4" fmla="*/ 80962 h 80962"/>
              <a:gd name="connsiteX5" fmla="*/ 309563 w 364333"/>
              <a:gd name="connsiteY5" fmla="*/ 14287 h 80962"/>
              <a:gd name="connsiteX6" fmla="*/ 364333 w 364333"/>
              <a:gd name="connsiteY6" fmla="*/ 76201 h 80962"/>
              <a:gd name="connsiteX0" fmla="*/ 0 w 364333"/>
              <a:gd name="connsiteY0" fmla="*/ 76200 h 78581"/>
              <a:gd name="connsiteX1" fmla="*/ 71438 w 364333"/>
              <a:gd name="connsiteY1" fmla="*/ 0 h 78581"/>
              <a:gd name="connsiteX2" fmla="*/ 107156 w 364333"/>
              <a:gd name="connsiteY2" fmla="*/ 78581 h 78581"/>
              <a:gd name="connsiteX3" fmla="*/ 178594 w 364333"/>
              <a:gd name="connsiteY3" fmla="*/ 4762 h 78581"/>
              <a:gd name="connsiteX4" fmla="*/ 226219 w 364333"/>
              <a:gd name="connsiteY4" fmla="*/ 76200 h 78581"/>
              <a:gd name="connsiteX5" fmla="*/ 309563 w 364333"/>
              <a:gd name="connsiteY5" fmla="*/ 14287 h 78581"/>
              <a:gd name="connsiteX6" fmla="*/ 364333 w 364333"/>
              <a:gd name="connsiteY6" fmla="*/ 76201 h 7858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26219 w 364333"/>
              <a:gd name="connsiteY4" fmla="*/ 76200 h 76201"/>
              <a:gd name="connsiteX5" fmla="*/ 309563 w 364333"/>
              <a:gd name="connsiteY5" fmla="*/ 14287 h 76201"/>
              <a:gd name="connsiteX6" fmla="*/ 364333 w 364333"/>
              <a:gd name="connsiteY6" fmla="*/ 76201 h 7620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42888 w 364333"/>
              <a:gd name="connsiteY4" fmla="*/ 76200 h 76201"/>
              <a:gd name="connsiteX5" fmla="*/ 309563 w 364333"/>
              <a:gd name="connsiteY5" fmla="*/ 14287 h 76201"/>
              <a:gd name="connsiteX6" fmla="*/ 364333 w 364333"/>
              <a:gd name="connsiteY6" fmla="*/ 76201 h 7620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42888 w 364333"/>
              <a:gd name="connsiteY4" fmla="*/ 76200 h 76201"/>
              <a:gd name="connsiteX5" fmla="*/ 311944 w 364333"/>
              <a:gd name="connsiteY5" fmla="*/ 7143 h 76201"/>
              <a:gd name="connsiteX6" fmla="*/ 364333 w 364333"/>
              <a:gd name="connsiteY6" fmla="*/ 76201 h 76201"/>
              <a:gd name="connsiteX0" fmla="*/ 0 w 311944"/>
              <a:gd name="connsiteY0" fmla="*/ 76200 h 76200"/>
              <a:gd name="connsiteX1" fmla="*/ 71438 w 311944"/>
              <a:gd name="connsiteY1" fmla="*/ 0 h 76200"/>
              <a:gd name="connsiteX2" fmla="*/ 121444 w 311944"/>
              <a:gd name="connsiteY2" fmla="*/ 76199 h 76200"/>
              <a:gd name="connsiteX3" fmla="*/ 178594 w 311944"/>
              <a:gd name="connsiteY3" fmla="*/ 4762 h 76200"/>
              <a:gd name="connsiteX4" fmla="*/ 242888 w 311944"/>
              <a:gd name="connsiteY4" fmla="*/ 76200 h 76200"/>
              <a:gd name="connsiteX5" fmla="*/ 311944 w 311944"/>
              <a:gd name="connsiteY5" fmla="*/ 7143 h 76200"/>
              <a:gd name="connsiteX0" fmla="*/ 0 w 321469"/>
              <a:gd name="connsiteY0" fmla="*/ 78582 h 78582"/>
              <a:gd name="connsiteX1" fmla="*/ 71438 w 321469"/>
              <a:gd name="connsiteY1" fmla="*/ 2382 h 78582"/>
              <a:gd name="connsiteX2" fmla="*/ 121444 w 321469"/>
              <a:gd name="connsiteY2" fmla="*/ 78581 h 78582"/>
              <a:gd name="connsiteX3" fmla="*/ 178594 w 321469"/>
              <a:gd name="connsiteY3" fmla="*/ 7144 h 78582"/>
              <a:gd name="connsiteX4" fmla="*/ 242888 w 321469"/>
              <a:gd name="connsiteY4" fmla="*/ 78582 h 78582"/>
              <a:gd name="connsiteX5" fmla="*/ 321469 w 321469"/>
              <a:gd name="connsiteY5" fmla="*/ 0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469" h="78582">
                <a:moveTo>
                  <a:pt x="0" y="78582"/>
                </a:moveTo>
                <a:lnTo>
                  <a:pt x="71438" y="2382"/>
                </a:lnTo>
                <a:lnTo>
                  <a:pt x="121444" y="78581"/>
                </a:lnTo>
                <a:lnTo>
                  <a:pt x="178594" y="7144"/>
                </a:lnTo>
                <a:lnTo>
                  <a:pt x="242888" y="78582"/>
                </a:lnTo>
                <a:lnTo>
                  <a:pt x="321469" y="0"/>
                </a:lnTo>
              </a:path>
            </a:pathLst>
          </a:custGeom>
          <a:noFill/>
          <a:ln>
            <a:solidFill>
              <a:schemeClr val="tx1"/>
            </a:solidFill>
          </a:ln>
        </p:spPr>
        <p:txBody>
          <a:bodyPr rtlCol="0" anchor="ctr"/>
          <a:lstStyle/>
          <a:p>
            <a:pPr algn="ctr"/>
            <a:endParaRPr lang="en-US" dirty="0"/>
          </a:p>
        </p:txBody>
      </p:sp>
      <p:sp>
        <p:nvSpPr>
          <p:cNvPr id="3" name="TextBox 2">
            <a:extLst>
              <a:ext uri="{FF2B5EF4-FFF2-40B4-BE49-F238E27FC236}">
                <a16:creationId xmlns:a16="http://schemas.microsoft.com/office/drawing/2014/main" id="{C4EDB6E1-261C-C0BF-1596-D422A0E98CD1}"/>
              </a:ext>
            </a:extLst>
          </p:cNvPr>
          <p:cNvSpPr txBox="1"/>
          <p:nvPr/>
        </p:nvSpPr>
        <p:spPr>
          <a:xfrm>
            <a:off x="1793290" y="550416"/>
            <a:ext cx="8859914" cy="707886"/>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Diagrammatic representation of a TM</a:t>
            </a:r>
            <a:endParaRPr lang="en-NZ" sz="40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F825744-4ECF-C999-6543-7BFD27B0C804}"/>
              </a:ext>
            </a:extLst>
          </p:cNvPr>
          <p:cNvPicPr>
            <a:picLocks noChangeAspect="1"/>
          </p:cNvPicPr>
          <p:nvPr/>
        </p:nvPicPr>
        <p:blipFill>
          <a:blip r:embed="rId2"/>
          <a:stretch>
            <a:fillRect/>
          </a:stretch>
        </p:blipFill>
        <p:spPr>
          <a:xfrm>
            <a:off x="3990526" y="2379778"/>
            <a:ext cx="3962743" cy="3071126"/>
          </a:xfrm>
          <a:prstGeom prst="rect">
            <a:avLst/>
          </a:prstGeom>
        </p:spPr>
      </p:pic>
    </p:spTree>
    <p:extLst>
      <p:ext uri="{BB962C8B-B14F-4D97-AF65-F5344CB8AC3E}">
        <p14:creationId xmlns:p14="http://schemas.microsoft.com/office/powerpoint/2010/main" val="266793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5676075" cy="777520"/>
          </a:xfrm>
        </p:spPr>
        <p:txBody>
          <a:bodyPr>
            <a:noAutofit/>
          </a:bodyPr>
          <a:lstStyle/>
          <a:p>
            <a:r>
              <a:rPr lang="en-US" sz="4000" i="1" dirty="0">
                <a:latin typeface="Arial" panose="020B0604020202020204" pitchFamily="34" charset="0"/>
                <a:cs typeface="Arial" panose="020B0604020202020204" pitchFamily="34" charset="0"/>
              </a:rPr>
              <a:t>Turing machine</a:t>
            </a:r>
            <a:endParaRPr lang="en-NZ" sz="4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83E72F6-419F-6396-C634-B388F1B9C876}"/>
              </a:ext>
            </a:extLst>
          </p:cNvPr>
          <p:cNvSpPr txBox="1"/>
          <p:nvPr/>
        </p:nvSpPr>
        <p:spPr>
          <a:xfrm>
            <a:off x="2219417" y="932156"/>
            <a:ext cx="9694416" cy="777521"/>
          </a:xfrm>
          <a:prstGeom prst="rect">
            <a:avLst/>
          </a:prstGeom>
          <a:noFill/>
        </p:spPr>
        <p:txBody>
          <a:bodyPr wrap="square" rtlCol="0">
            <a:spAutoFit/>
          </a:bodyPr>
          <a:lstStyle/>
          <a:p>
            <a:pPr>
              <a:lnSpc>
                <a:spcPct val="107000"/>
              </a:lnSpc>
              <a:spcAft>
                <a:spcPts val="800"/>
              </a:spcAft>
            </a:pPr>
            <a:endParaRPr lang="de-DE" kern="100" dirty="0">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5" name="TextBox 4">
            <a:extLst>
              <a:ext uri="{FF2B5EF4-FFF2-40B4-BE49-F238E27FC236}">
                <a16:creationId xmlns:a16="http://schemas.microsoft.com/office/drawing/2014/main" id="{0837BC28-7421-1271-6F28-806AEC6BF22D}"/>
              </a:ext>
            </a:extLst>
          </p:cNvPr>
          <p:cNvSpPr txBox="1"/>
          <p:nvPr/>
        </p:nvSpPr>
        <p:spPr>
          <a:xfrm>
            <a:off x="2100942" y="1089890"/>
            <a:ext cx="7675418" cy="2308324"/>
          </a:xfrm>
          <a:prstGeom prst="rect">
            <a:avLst/>
          </a:prstGeom>
          <a:noFill/>
        </p:spPr>
        <p:txBody>
          <a:bodyPr wrap="square" rtlCol="0">
            <a:spAutoFit/>
          </a:bodyPr>
          <a:lstStyle/>
          <a:p>
            <a:r>
              <a:rPr lang="de-DE" sz="1800" kern="100" dirty="0">
                <a:effectLst/>
                <a:latin typeface="Arial" panose="020B0604020202020204" pitchFamily="34" charset="0"/>
                <a:ea typeface="Aptos" panose="020B0004020202020204" pitchFamily="34" charset="0"/>
                <a:cs typeface="Arial" panose="020B0604020202020204" pitchFamily="34" charset="0"/>
              </a:rPr>
              <a:t>Turing machine – we can read/write and move the tape in either direction.</a:t>
            </a:r>
          </a:p>
          <a:p>
            <a:endParaRPr lang="de-DE" kern="100" dirty="0">
              <a:latin typeface="Arial" panose="020B0604020202020204" pitchFamily="34" charset="0"/>
              <a:ea typeface="Aptos" panose="020B0004020202020204" pitchFamily="34" charset="0"/>
              <a:cs typeface="Arial" panose="020B0604020202020204" pitchFamily="34" charset="0"/>
            </a:endParaRPr>
          </a:p>
          <a:p>
            <a:r>
              <a:rPr lang="de-DE" sz="1800" kern="100" dirty="0">
                <a:effectLst/>
                <a:latin typeface="Arial" panose="020B0604020202020204" pitchFamily="34" charset="0"/>
                <a:ea typeface="Aptos" panose="020B0004020202020204" pitchFamily="34" charset="0"/>
                <a:cs typeface="Arial" panose="020B0604020202020204" pitchFamily="34" charset="0"/>
              </a:rPr>
              <a:t>The </a:t>
            </a:r>
            <a:r>
              <a:rPr lang="en-US" sz="1800" kern="100" dirty="0">
                <a:effectLst/>
                <a:latin typeface="Arial" panose="020B0604020202020204" pitchFamily="34" charset="0"/>
                <a:ea typeface="Aptos" panose="020B0004020202020204" pitchFamily="34" charset="0"/>
                <a:cs typeface="Arial" panose="020B0604020202020204" pitchFamily="34" charset="0"/>
              </a:rPr>
              <a:t>Turing machine has infinite tape, reads in both directions and can write. </a:t>
            </a:r>
          </a:p>
          <a:p>
            <a:endParaRPr lang="en-US" kern="100" dirty="0">
              <a:latin typeface="Arial" panose="020B0604020202020204" pitchFamily="34" charset="0"/>
              <a:ea typeface="Aptos" panose="020B0004020202020204" pitchFamily="34" charset="0"/>
              <a:cs typeface="Arial" panose="020B0604020202020204" pitchFamily="34" charset="0"/>
            </a:endParaRPr>
          </a:p>
          <a:p>
            <a:r>
              <a:rPr lang="en-US" sz="1800" kern="100" dirty="0">
                <a:effectLst/>
                <a:latin typeface="Arial" panose="020B0604020202020204" pitchFamily="34" charset="0"/>
                <a:ea typeface="Aptos" panose="020B0004020202020204" pitchFamily="34" charset="0"/>
                <a:cs typeface="Arial" panose="020B0604020202020204" pitchFamily="34" charset="0"/>
              </a:rPr>
              <a:t>It halts in either an </a:t>
            </a:r>
            <a:r>
              <a:rPr lang="de-DE" sz="1800" kern="100" dirty="0">
                <a:effectLst/>
                <a:latin typeface="Arial" panose="020B0604020202020204" pitchFamily="34" charset="0"/>
                <a:ea typeface="Aptos" panose="020B0004020202020204" pitchFamily="34" charset="0"/>
                <a:cs typeface="Arial" panose="020B0604020202020204" pitchFamily="34" charset="0"/>
              </a:rPr>
              <a:t>accept or reject state even if the input is not complete. </a:t>
            </a:r>
          </a:p>
          <a:p>
            <a:endParaRPr lang="de-DE" kern="100" dirty="0">
              <a:latin typeface="Arial" panose="020B0604020202020204" pitchFamily="34" charset="0"/>
              <a:ea typeface="Aptos" panose="020B0004020202020204" pitchFamily="34" charset="0"/>
              <a:cs typeface="Arial" panose="020B0604020202020204" pitchFamily="34" charset="0"/>
            </a:endParaRPr>
          </a:p>
          <a:p>
            <a:r>
              <a:rPr lang="de-DE" sz="1800" kern="100" dirty="0">
                <a:effectLst/>
                <a:latin typeface="Arial" panose="020B0604020202020204" pitchFamily="34" charset="0"/>
                <a:ea typeface="Aptos" panose="020B0004020202020204" pitchFamily="34" charset="0"/>
                <a:cs typeface="Arial" panose="020B0604020202020204" pitchFamily="34" charset="0"/>
              </a:rPr>
              <a:t>But it can loop, possibly forever, in which case it diverges. </a:t>
            </a:r>
            <a:endParaRPr lang="en-NZ" dirty="0"/>
          </a:p>
        </p:txBody>
      </p:sp>
      <p:pic>
        <p:nvPicPr>
          <p:cNvPr id="9" name="Picture 8">
            <a:extLst>
              <a:ext uri="{FF2B5EF4-FFF2-40B4-BE49-F238E27FC236}">
                <a16:creationId xmlns:a16="http://schemas.microsoft.com/office/drawing/2014/main" id="{3694F3C8-302B-3D58-306E-039FD699849D}"/>
              </a:ext>
            </a:extLst>
          </p:cNvPr>
          <p:cNvPicPr>
            <a:picLocks noChangeAspect="1"/>
          </p:cNvPicPr>
          <p:nvPr/>
        </p:nvPicPr>
        <p:blipFill>
          <a:blip r:embed="rId2"/>
          <a:stretch>
            <a:fillRect/>
          </a:stretch>
        </p:blipFill>
        <p:spPr>
          <a:xfrm>
            <a:off x="2947801" y="3716482"/>
            <a:ext cx="5981700" cy="2486025"/>
          </a:xfrm>
          <a:prstGeom prst="rect">
            <a:avLst/>
          </a:prstGeom>
        </p:spPr>
      </p:pic>
    </p:spTree>
    <p:extLst>
      <p:ext uri="{BB962C8B-B14F-4D97-AF65-F5344CB8AC3E}">
        <p14:creationId xmlns:p14="http://schemas.microsoft.com/office/powerpoint/2010/main" val="4243656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5676075" cy="777520"/>
          </a:xfrm>
        </p:spPr>
        <p:txBody>
          <a:bodyPr>
            <a:noAutofit/>
          </a:bodyPr>
          <a:lstStyle/>
          <a:p>
            <a:r>
              <a:rPr lang="en-US" sz="4000" i="1" dirty="0">
                <a:latin typeface="Arial" panose="020B0604020202020204" pitchFamily="34" charset="0"/>
                <a:cs typeface="Arial" panose="020B0604020202020204" pitchFamily="34" charset="0"/>
              </a:rPr>
              <a:t>Turing machine</a:t>
            </a:r>
            <a:endParaRPr lang="en-NZ" sz="4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83E72F6-419F-6396-C634-B388F1B9C876}"/>
              </a:ext>
            </a:extLst>
          </p:cNvPr>
          <p:cNvSpPr txBox="1"/>
          <p:nvPr/>
        </p:nvSpPr>
        <p:spPr>
          <a:xfrm>
            <a:off x="2219417" y="932156"/>
            <a:ext cx="9694416" cy="777521"/>
          </a:xfrm>
          <a:prstGeom prst="rect">
            <a:avLst/>
          </a:prstGeom>
          <a:noFill/>
        </p:spPr>
        <p:txBody>
          <a:bodyPr wrap="square" rtlCol="0">
            <a:spAutoFit/>
          </a:bodyPr>
          <a:lstStyle/>
          <a:p>
            <a:pPr>
              <a:lnSpc>
                <a:spcPct val="107000"/>
              </a:lnSpc>
              <a:spcAft>
                <a:spcPts val="800"/>
              </a:spcAft>
            </a:pPr>
            <a:endParaRPr lang="de-DE" kern="100" dirty="0">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5" name="TextBox 4">
            <a:extLst>
              <a:ext uri="{FF2B5EF4-FFF2-40B4-BE49-F238E27FC236}">
                <a16:creationId xmlns:a16="http://schemas.microsoft.com/office/drawing/2014/main" id="{0837BC28-7421-1271-6F28-806AEC6BF22D}"/>
              </a:ext>
            </a:extLst>
          </p:cNvPr>
          <p:cNvSpPr txBox="1"/>
          <p:nvPr/>
        </p:nvSpPr>
        <p:spPr>
          <a:xfrm>
            <a:off x="2100942" y="1089890"/>
            <a:ext cx="7675418" cy="646331"/>
          </a:xfrm>
          <a:prstGeom prst="rect">
            <a:avLst/>
          </a:prstGeom>
          <a:noFill/>
        </p:spPr>
        <p:txBody>
          <a:bodyPr wrap="square" rtlCol="0">
            <a:spAutoFit/>
          </a:bodyPr>
          <a:lstStyle/>
          <a:p>
            <a:endParaRPr lang="de-DE" kern="100" dirty="0">
              <a:latin typeface="Arial" panose="020B0604020202020204" pitchFamily="34" charset="0"/>
              <a:ea typeface="Aptos" panose="020B0004020202020204" pitchFamily="34" charset="0"/>
              <a:cs typeface="Arial" panose="020B0604020202020204" pitchFamily="34" charset="0"/>
            </a:endParaRPr>
          </a:p>
          <a:p>
            <a:endParaRPr lang="en-NZ" dirty="0"/>
          </a:p>
        </p:txBody>
      </p:sp>
      <p:graphicFrame>
        <p:nvGraphicFramePr>
          <p:cNvPr id="2" name="Table 1">
            <a:extLst>
              <a:ext uri="{FF2B5EF4-FFF2-40B4-BE49-F238E27FC236}">
                <a16:creationId xmlns:a16="http://schemas.microsoft.com/office/drawing/2014/main" id="{C61EE0B0-ACD0-578F-62EC-0C418FA4BD30}"/>
              </a:ext>
            </a:extLst>
          </p:cNvPr>
          <p:cNvGraphicFramePr>
            <a:graphicFrameLocks noGrp="1"/>
          </p:cNvGraphicFramePr>
          <p:nvPr>
            <p:extLst>
              <p:ext uri="{D42A27DB-BD31-4B8C-83A1-F6EECF244321}">
                <p14:modId xmlns:p14="http://schemas.microsoft.com/office/powerpoint/2010/main" val="3677737549"/>
              </p:ext>
            </p:extLst>
          </p:nvPr>
        </p:nvGraphicFramePr>
        <p:xfrm>
          <a:off x="2219417" y="1996022"/>
          <a:ext cx="8293996" cy="3296786"/>
        </p:xfrm>
        <a:graphic>
          <a:graphicData uri="http://schemas.openxmlformats.org/drawingml/2006/table">
            <a:tbl>
              <a:tblPr firstRow="1" firstCol="1" bandRow="1">
                <a:tableStyleId>{5C22544A-7EE6-4342-B048-85BDC9FD1C3A}</a:tableStyleId>
              </a:tblPr>
              <a:tblGrid>
                <a:gridCol w="2073499">
                  <a:extLst>
                    <a:ext uri="{9D8B030D-6E8A-4147-A177-3AD203B41FA5}">
                      <a16:colId xmlns:a16="http://schemas.microsoft.com/office/drawing/2014/main" val="2747751590"/>
                    </a:ext>
                  </a:extLst>
                </a:gridCol>
                <a:gridCol w="2073499">
                  <a:extLst>
                    <a:ext uri="{9D8B030D-6E8A-4147-A177-3AD203B41FA5}">
                      <a16:colId xmlns:a16="http://schemas.microsoft.com/office/drawing/2014/main" val="3938464142"/>
                    </a:ext>
                  </a:extLst>
                </a:gridCol>
                <a:gridCol w="2073499">
                  <a:extLst>
                    <a:ext uri="{9D8B030D-6E8A-4147-A177-3AD203B41FA5}">
                      <a16:colId xmlns:a16="http://schemas.microsoft.com/office/drawing/2014/main" val="4283322372"/>
                    </a:ext>
                  </a:extLst>
                </a:gridCol>
                <a:gridCol w="2073499">
                  <a:extLst>
                    <a:ext uri="{9D8B030D-6E8A-4147-A177-3AD203B41FA5}">
                      <a16:colId xmlns:a16="http://schemas.microsoft.com/office/drawing/2014/main" val="4104693264"/>
                    </a:ext>
                  </a:extLst>
                </a:gridCol>
              </a:tblGrid>
              <a:tr h="658966">
                <a:tc>
                  <a:txBody>
                    <a:bodyPr/>
                    <a:lstStyle/>
                    <a:p>
                      <a:pPr>
                        <a:lnSpc>
                          <a:spcPct val="107000"/>
                        </a:lnSpc>
                        <a:spcAft>
                          <a:spcPts val="800"/>
                        </a:spcAft>
                      </a:pPr>
                      <a:r>
                        <a:rPr lang="de-DE" sz="1100" kern="100">
                          <a:effectLst/>
                        </a:rPr>
                        <a:t>State</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dirty="0">
                          <a:effectLst/>
                        </a:rPr>
                        <a:t>Scanned square</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dirty="0">
                          <a:effectLst/>
                        </a:rPr>
                        <a:t>Operation</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Next state</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36320631"/>
                  </a:ext>
                </a:extLst>
              </a:tr>
              <a:tr h="659455">
                <a:tc>
                  <a:txBody>
                    <a:bodyPr/>
                    <a:lstStyle/>
                    <a:p>
                      <a:pPr>
                        <a:lnSpc>
                          <a:spcPct val="107000"/>
                        </a:lnSpc>
                        <a:spcAft>
                          <a:spcPts val="800"/>
                        </a:spcAft>
                      </a:pPr>
                      <a:r>
                        <a:rPr lang="de-DE" sz="1100" kern="100" dirty="0">
                          <a:effectLst/>
                        </a:rPr>
                        <a:t>A</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Blank</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dirty="0">
                          <a:effectLst/>
                        </a:rPr>
                        <a:t>P0,R</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B</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97332781"/>
                  </a:ext>
                </a:extLst>
              </a:tr>
              <a:tr h="659455">
                <a:tc>
                  <a:txBody>
                    <a:bodyPr/>
                    <a:lstStyle/>
                    <a:p>
                      <a:pPr>
                        <a:lnSpc>
                          <a:spcPct val="107000"/>
                        </a:lnSpc>
                        <a:spcAft>
                          <a:spcPts val="800"/>
                        </a:spcAft>
                      </a:pPr>
                      <a:r>
                        <a:rPr lang="de-DE" sz="1100" kern="100">
                          <a:effectLst/>
                        </a:rPr>
                        <a:t>B</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Blank</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R</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C</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1411223"/>
                  </a:ext>
                </a:extLst>
              </a:tr>
              <a:tr h="659455">
                <a:tc>
                  <a:txBody>
                    <a:bodyPr/>
                    <a:lstStyle/>
                    <a:p>
                      <a:pPr>
                        <a:lnSpc>
                          <a:spcPct val="107000"/>
                        </a:lnSpc>
                        <a:spcAft>
                          <a:spcPts val="800"/>
                        </a:spcAft>
                      </a:pPr>
                      <a:r>
                        <a:rPr lang="de-DE" sz="1100" kern="100">
                          <a:effectLst/>
                        </a:rPr>
                        <a:t>C</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Blank</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P1,R</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D</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48020839"/>
                  </a:ext>
                </a:extLst>
              </a:tr>
              <a:tr h="659455">
                <a:tc>
                  <a:txBody>
                    <a:bodyPr/>
                    <a:lstStyle/>
                    <a:p>
                      <a:pPr>
                        <a:lnSpc>
                          <a:spcPct val="107000"/>
                        </a:lnSpc>
                        <a:spcAft>
                          <a:spcPts val="800"/>
                        </a:spcAft>
                      </a:pPr>
                      <a:r>
                        <a:rPr lang="de-DE" sz="1100" kern="100">
                          <a:effectLst/>
                        </a:rPr>
                        <a:t>D</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Blank</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R</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dirty="0">
                          <a:effectLst/>
                        </a:rPr>
                        <a:t>A</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59950082"/>
                  </a:ext>
                </a:extLst>
              </a:tr>
            </a:tbl>
          </a:graphicData>
        </a:graphic>
      </p:graphicFrame>
    </p:spTree>
    <p:extLst>
      <p:ext uri="{BB962C8B-B14F-4D97-AF65-F5344CB8AC3E}">
        <p14:creationId xmlns:p14="http://schemas.microsoft.com/office/powerpoint/2010/main" val="4148686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5676075" cy="777520"/>
          </a:xfrm>
        </p:spPr>
        <p:txBody>
          <a:bodyPr>
            <a:noAutofit/>
          </a:bodyPr>
          <a:lstStyle/>
          <a:p>
            <a:r>
              <a:rPr lang="en-US" sz="4000" i="1" dirty="0">
                <a:latin typeface="Arial" panose="020B0604020202020204" pitchFamily="34" charset="0"/>
                <a:cs typeface="Arial" panose="020B0604020202020204" pitchFamily="34" charset="0"/>
              </a:rPr>
              <a:t>Turing machine</a:t>
            </a:r>
            <a:endParaRPr lang="en-NZ" sz="4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83E72F6-419F-6396-C634-B388F1B9C876}"/>
              </a:ext>
            </a:extLst>
          </p:cNvPr>
          <p:cNvSpPr txBox="1"/>
          <p:nvPr/>
        </p:nvSpPr>
        <p:spPr>
          <a:xfrm>
            <a:off x="2219417" y="932156"/>
            <a:ext cx="9694416" cy="777521"/>
          </a:xfrm>
          <a:prstGeom prst="rect">
            <a:avLst/>
          </a:prstGeom>
          <a:noFill/>
        </p:spPr>
        <p:txBody>
          <a:bodyPr wrap="square" rtlCol="0">
            <a:spAutoFit/>
          </a:bodyPr>
          <a:lstStyle/>
          <a:p>
            <a:pPr>
              <a:lnSpc>
                <a:spcPct val="107000"/>
              </a:lnSpc>
              <a:spcAft>
                <a:spcPts val="800"/>
              </a:spcAft>
            </a:pPr>
            <a:endParaRPr lang="de-DE" kern="100" dirty="0">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5" name="TextBox 4">
            <a:extLst>
              <a:ext uri="{FF2B5EF4-FFF2-40B4-BE49-F238E27FC236}">
                <a16:creationId xmlns:a16="http://schemas.microsoft.com/office/drawing/2014/main" id="{0837BC28-7421-1271-6F28-806AEC6BF22D}"/>
              </a:ext>
            </a:extLst>
          </p:cNvPr>
          <p:cNvSpPr txBox="1"/>
          <p:nvPr/>
        </p:nvSpPr>
        <p:spPr>
          <a:xfrm>
            <a:off x="2100942" y="1089890"/>
            <a:ext cx="7675418" cy="1477328"/>
          </a:xfrm>
          <a:prstGeom prst="rect">
            <a:avLst/>
          </a:prstGeom>
          <a:noFill/>
        </p:spPr>
        <p:txBody>
          <a:bodyPr wrap="square" rtlCol="0">
            <a:spAutoFit/>
          </a:bodyPr>
          <a:lstStyle/>
          <a:p>
            <a:endParaRPr lang="de-DE" kern="100" dirty="0">
              <a:latin typeface="Arial" panose="020B0604020202020204" pitchFamily="34" charset="0"/>
              <a:ea typeface="Aptos" panose="020B0004020202020204" pitchFamily="34" charset="0"/>
              <a:cs typeface="Arial" panose="020B0604020202020204" pitchFamily="34" charset="0"/>
            </a:endParaRPr>
          </a:p>
          <a:p>
            <a:r>
              <a:rPr lang="de-DE" sz="1800" kern="100" dirty="0">
                <a:effectLst/>
                <a:latin typeface="Arial" panose="020B0604020202020204" pitchFamily="34" charset="0"/>
                <a:ea typeface="Aptos" panose="020B0004020202020204" pitchFamily="34" charset="0"/>
                <a:cs typeface="Arial" panose="020B0604020202020204" pitchFamily="34" charset="0"/>
              </a:rPr>
              <a:t>FSM – can check if there are equal numbers of `(` and `)` but can‘t check if they are balanced</a:t>
            </a:r>
          </a:p>
          <a:p>
            <a:endParaRPr lang="de-DE" kern="100" dirty="0">
              <a:latin typeface="Arial" panose="020B0604020202020204" pitchFamily="34" charset="0"/>
              <a:ea typeface="Aptos" panose="020B0004020202020204" pitchFamily="34" charset="0"/>
              <a:cs typeface="Arial" panose="020B0604020202020204" pitchFamily="34" charset="0"/>
            </a:endParaRPr>
          </a:p>
          <a:p>
            <a:r>
              <a:rPr lang="de-DE" sz="1800" kern="100" dirty="0">
                <a:effectLst/>
                <a:latin typeface="Arial" panose="020B0604020202020204" pitchFamily="34" charset="0"/>
                <a:ea typeface="Aptos" panose="020B0004020202020204" pitchFamily="34" charset="0"/>
                <a:cs typeface="Arial" panose="020B0604020202020204" pitchFamily="34" charset="0"/>
              </a:rPr>
              <a:t>TM - </a:t>
            </a:r>
            <a:endParaRPr lang="en-NZ" dirty="0"/>
          </a:p>
        </p:txBody>
      </p:sp>
      <p:graphicFrame>
        <p:nvGraphicFramePr>
          <p:cNvPr id="6" name="Table 5">
            <a:extLst>
              <a:ext uri="{FF2B5EF4-FFF2-40B4-BE49-F238E27FC236}">
                <a16:creationId xmlns:a16="http://schemas.microsoft.com/office/drawing/2014/main" id="{AFDC06AF-A9FF-EF6D-FE4E-719845D7855E}"/>
              </a:ext>
            </a:extLst>
          </p:cNvPr>
          <p:cNvGraphicFramePr>
            <a:graphicFrameLocks noGrp="1"/>
          </p:cNvGraphicFramePr>
          <p:nvPr>
            <p:extLst>
              <p:ext uri="{D42A27DB-BD31-4B8C-83A1-F6EECF244321}">
                <p14:modId xmlns:p14="http://schemas.microsoft.com/office/powerpoint/2010/main" val="3422382773"/>
              </p:ext>
            </p:extLst>
          </p:nvPr>
        </p:nvGraphicFramePr>
        <p:xfrm>
          <a:off x="2812143" y="3283095"/>
          <a:ext cx="6253016" cy="2194714"/>
        </p:xfrm>
        <a:graphic>
          <a:graphicData uri="http://schemas.openxmlformats.org/drawingml/2006/table">
            <a:tbl>
              <a:tblPr firstRow="1" firstCol="1" bandRow="1">
                <a:tableStyleId>{5C22544A-7EE6-4342-B048-85BDC9FD1C3A}</a:tableStyleId>
              </a:tblPr>
              <a:tblGrid>
                <a:gridCol w="1250270">
                  <a:extLst>
                    <a:ext uri="{9D8B030D-6E8A-4147-A177-3AD203B41FA5}">
                      <a16:colId xmlns:a16="http://schemas.microsoft.com/office/drawing/2014/main" val="1647288734"/>
                    </a:ext>
                  </a:extLst>
                </a:gridCol>
                <a:gridCol w="1250270">
                  <a:extLst>
                    <a:ext uri="{9D8B030D-6E8A-4147-A177-3AD203B41FA5}">
                      <a16:colId xmlns:a16="http://schemas.microsoft.com/office/drawing/2014/main" val="1003504065"/>
                    </a:ext>
                  </a:extLst>
                </a:gridCol>
                <a:gridCol w="1250270">
                  <a:extLst>
                    <a:ext uri="{9D8B030D-6E8A-4147-A177-3AD203B41FA5}">
                      <a16:colId xmlns:a16="http://schemas.microsoft.com/office/drawing/2014/main" val="165480343"/>
                    </a:ext>
                  </a:extLst>
                </a:gridCol>
                <a:gridCol w="1251103">
                  <a:extLst>
                    <a:ext uri="{9D8B030D-6E8A-4147-A177-3AD203B41FA5}">
                      <a16:colId xmlns:a16="http://schemas.microsoft.com/office/drawing/2014/main" val="1064620453"/>
                    </a:ext>
                  </a:extLst>
                </a:gridCol>
                <a:gridCol w="1251103">
                  <a:extLst>
                    <a:ext uri="{9D8B030D-6E8A-4147-A177-3AD203B41FA5}">
                      <a16:colId xmlns:a16="http://schemas.microsoft.com/office/drawing/2014/main" val="660537736"/>
                    </a:ext>
                  </a:extLst>
                </a:gridCol>
              </a:tblGrid>
              <a:tr h="438682">
                <a:tc>
                  <a:txBody>
                    <a:bodyPr/>
                    <a:lstStyle/>
                    <a:p>
                      <a:pPr>
                        <a:lnSpc>
                          <a:spcPct val="107000"/>
                        </a:lnSpc>
                        <a:spcAft>
                          <a:spcPts val="800"/>
                        </a:spcAft>
                      </a:pPr>
                      <a:r>
                        <a:rPr lang="de-DE" sz="1100" kern="100">
                          <a:effectLst/>
                        </a:rPr>
                        <a:t>1</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dirty="0">
                          <a:effectLst/>
                        </a:rPr>
                        <a:t>(</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dirty="0">
                          <a:effectLst/>
                        </a:rPr>
                        <a:t>(</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10613441"/>
                  </a:ext>
                </a:extLst>
              </a:tr>
              <a:tr h="439008">
                <a:tc>
                  <a:txBody>
                    <a:bodyPr/>
                    <a:lstStyle/>
                    <a:p>
                      <a:pPr>
                        <a:lnSpc>
                          <a:spcPct val="107000"/>
                        </a:lnSpc>
                        <a:spcAft>
                          <a:spcPts val="800"/>
                        </a:spcAft>
                      </a:pPr>
                      <a:r>
                        <a:rPr lang="de-DE" sz="1100" kern="100" dirty="0">
                          <a:effectLst/>
                        </a:rPr>
                        <a:t>2</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X</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48915987"/>
                  </a:ext>
                </a:extLst>
              </a:tr>
              <a:tr h="439008">
                <a:tc>
                  <a:txBody>
                    <a:bodyPr/>
                    <a:lstStyle/>
                    <a:p>
                      <a:pPr>
                        <a:lnSpc>
                          <a:spcPct val="107000"/>
                        </a:lnSpc>
                        <a:spcAft>
                          <a:spcPts val="800"/>
                        </a:spcAft>
                      </a:pPr>
                      <a:r>
                        <a:rPr lang="de-DE" sz="1100" kern="100">
                          <a:effectLst/>
                        </a:rPr>
                        <a:t>3</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X</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X</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24193231"/>
                  </a:ext>
                </a:extLst>
              </a:tr>
              <a:tr h="439008">
                <a:tc>
                  <a:txBody>
                    <a:bodyPr/>
                    <a:lstStyle/>
                    <a:p>
                      <a:pPr>
                        <a:lnSpc>
                          <a:spcPct val="107000"/>
                        </a:lnSpc>
                        <a:spcAft>
                          <a:spcPts val="800"/>
                        </a:spcAft>
                      </a:pPr>
                      <a:r>
                        <a:rPr lang="de-DE" sz="1100" kern="100">
                          <a:effectLst/>
                        </a:rPr>
                        <a:t>4</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X</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X</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X</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1780128"/>
                  </a:ext>
                </a:extLst>
              </a:tr>
              <a:tr h="439008">
                <a:tc>
                  <a:txBody>
                    <a:bodyPr/>
                    <a:lstStyle/>
                    <a:p>
                      <a:pPr>
                        <a:lnSpc>
                          <a:spcPct val="107000"/>
                        </a:lnSpc>
                        <a:spcAft>
                          <a:spcPts val="800"/>
                        </a:spcAft>
                      </a:pPr>
                      <a:r>
                        <a:rPr lang="de-DE" sz="1100" kern="100">
                          <a:effectLst/>
                        </a:rPr>
                        <a:t>5</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X</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X</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a:effectLst/>
                        </a:rPr>
                        <a:t>X</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kern="100" dirty="0">
                          <a:effectLst/>
                        </a:rPr>
                        <a:t>X</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62250487"/>
                  </a:ext>
                </a:extLst>
              </a:tr>
            </a:tbl>
          </a:graphicData>
        </a:graphic>
      </p:graphicFrame>
    </p:spTree>
    <p:extLst>
      <p:ext uri="{BB962C8B-B14F-4D97-AF65-F5344CB8AC3E}">
        <p14:creationId xmlns:p14="http://schemas.microsoft.com/office/powerpoint/2010/main" val="194111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2E088-E20A-56E9-E27F-FCE20B62C687}"/>
              </a:ext>
            </a:extLst>
          </p:cNvPr>
          <p:cNvSpPr>
            <a:spLocks noGrp="1"/>
          </p:cNvSpPr>
          <p:nvPr>
            <p:ph type="ctrTitle"/>
          </p:nvPr>
        </p:nvSpPr>
        <p:spPr>
          <a:xfrm>
            <a:off x="2314005" y="153141"/>
            <a:ext cx="8915399" cy="672484"/>
          </a:xfrm>
        </p:spPr>
        <p:txBody>
          <a:bodyPr>
            <a:noAutofit/>
          </a:bodyPr>
          <a:lstStyle/>
          <a:p>
            <a:r>
              <a:rPr lang="en-US" sz="4000" dirty="0">
                <a:latin typeface="Arial" panose="020B0604020202020204" pitchFamily="34" charset="0"/>
                <a:cs typeface="Arial" panose="020B0604020202020204" pitchFamily="34" charset="0"/>
              </a:rPr>
              <a:t>Time travel back to 1936</a:t>
            </a:r>
            <a:endParaRPr lang="en-NZ" sz="4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DDF1721-AE8F-E3E2-9E0C-623E8C70D97A}"/>
              </a:ext>
            </a:extLst>
          </p:cNvPr>
          <p:cNvPicPr>
            <a:picLocks noChangeAspect="1"/>
          </p:cNvPicPr>
          <p:nvPr/>
        </p:nvPicPr>
        <p:blipFill>
          <a:blip r:embed="rId2"/>
          <a:stretch>
            <a:fillRect/>
          </a:stretch>
        </p:blipFill>
        <p:spPr>
          <a:xfrm>
            <a:off x="2473635" y="982335"/>
            <a:ext cx="3074910" cy="4412895"/>
          </a:xfrm>
          <a:prstGeom prst="rect">
            <a:avLst/>
          </a:prstGeom>
        </p:spPr>
      </p:pic>
      <p:sp>
        <p:nvSpPr>
          <p:cNvPr id="7" name="TextBox 6">
            <a:extLst>
              <a:ext uri="{FF2B5EF4-FFF2-40B4-BE49-F238E27FC236}">
                <a16:creationId xmlns:a16="http://schemas.microsoft.com/office/drawing/2014/main" id="{7BBBD4FC-6E65-84F3-1800-CF1362CA40E1}"/>
              </a:ext>
            </a:extLst>
          </p:cNvPr>
          <p:cNvSpPr txBox="1"/>
          <p:nvPr/>
        </p:nvSpPr>
        <p:spPr>
          <a:xfrm>
            <a:off x="5852604" y="982335"/>
            <a:ext cx="6094520" cy="4801314"/>
          </a:xfrm>
          <a:prstGeom prst="rect">
            <a:avLst/>
          </a:prstGeom>
          <a:noFill/>
        </p:spPr>
        <p:txBody>
          <a:bodyPr wrap="square">
            <a:spAutoFit/>
          </a:bodyPr>
          <a:lstStyle/>
          <a:p>
            <a:r>
              <a:rPr lang="en-NZ" dirty="0">
                <a:highlight>
                  <a:srgbClr val="FFFFFF"/>
                </a:highlight>
                <a:latin typeface="Arial" panose="020B0604020202020204" pitchFamily="34" charset="0"/>
                <a:cs typeface="Arial" panose="020B0604020202020204" pitchFamily="34" charset="0"/>
              </a:rPr>
              <a:t>The IV Olympic Winter Games opened in Germany   </a:t>
            </a:r>
            <a:endParaRPr lang="en-NZ" i="0" dirty="0">
              <a:effectLst/>
              <a:highlight>
                <a:srgbClr val="FFFFFF"/>
              </a:highlight>
              <a:latin typeface="Arial" panose="020B0604020202020204" pitchFamily="34" charset="0"/>
              <a:cs typeface="Arial" panose="020B0604020202020204" pitchFamily="34" charset="0"/>
            </a:endParaRPr>
          </a:p>
          <a:p>
            <a:endParaRPr lang="en-NZ" dirty="0">
              <a:highlight>
                <a:srgbClr val="FFFFFF"/>
              </a:highlight>
              <a:latin typeface="Arial" panose="020B0604020202020204" pitchFamily="34" charset="0"/>
              <a:cs typeface="Arial" panose="020B0604020202020204" pitchFamily="34" charset="0"/>
            </a:endParaRPr>
          </a:p>
          <a:p>
            <a:pPr algn="l"/>
            <a:r>
              <a:rPr lang="en-US" i="0" dirty="0">
                <a:effectLst/>
                <a:highlight>
                  <a:srgbClr val="FFFFFF"/>
                </a:highlight>
                <a:latin typeface="Arial" panose="020B0604020202020204" pitchFamily="34" charset="0"/>
                <a:cs typeface="Arial" panose="020B0604020202020204" pitchFamily="34" charset="0"/>
              </a:rPr>
              <a:t>The Italian invasion of Abyssinia (Ethiopia) </a:t>
            </a:r>
          </a:p>
          <a:p>
            <a:pPr algn="l"/>
            <a:endParaRPr lang="en-US" dirty="0">
              <a:highlight>
                <a:srgbClr val="FFFFFF"/>
              </a:highlight>
              <a:latin typeface="Arial" panose="020B0604020202020204" pitchFamily="34" charset="0"/>
              <a:cs typeface="Arial" panose="020B0604020202020204" pitchFamily="34" charset="0"/>
            </a:endParaRPr>
          </a:p>
          <a:p>
            <a:pPr algn="l"/>
            <a:r>
              <a:rPr lang="en-US" i="0" dirty="0">
                <a:effectLst/>
                <a:highlight>
                  <a:srgbClr val="FFFFFF"/>
                </a:highlight>
                <a:latin typeface="Arial" panose="020B0604020202020204" pitchFamily="34" charset="0"/>
                <a:cs typeface="Arial" panose="020B0604020202020204" pitchFamily="34" charset="0"/>
              </a:rPr>
              <a:t>The Coronation of King George VI and Queen Elizabeth </a:t>
            </a:r>
          </a:p>
          <a:p>
            <a:pPr algn="l"/>
            <a:endParaRPr lang="en-US" dirty="0">
              <a:highlight>
                <a:srgbClr val="FFFFFF"/>
              </a:highlight>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endParaRPr>
          </a:p>
          <a:p>
            <a:pPr algn="l"/>
            <a:r>
              <a:rPr lang="en-US" i="0" dirty="0">
                <a:effectLst/>
                <a:highlight>
                  <a:srgbClr val="FFFFFF"/>
                </a:highlight>
                <a:latin typeface="Arial" panose="020B0604020202020204" pitchFamily="34" charset="0"/>
                <a:cs typeface="Arial" panose="020B0604020202020204" pitchFamily="34" charset="0"/>
              </a:rPr>
              <a:t>The Spanish Civil War began</a:t>
            </a:r>
          </a:p>
          <a:p>
            <a:pPr algn="l"/>
            <a:endParaRPr lang="en-US" dirty="0">
              <a:highlight>
                <a:srgbClr val="FFFFFF"/>
              </a:highlight>
              <a:latin typeface="Arial" panose="020B0604020202020204" pitchFamily="34" charset="0"/>
              <a:cs typeface="Arial" panose="020B0604020202020204" pitchFamily="34" charset="0"/>
            </a:endParaRPr>
          </a:p>
          <a:p>
            <a:pPr algn="l"/>
            <a:r>
              <a:rPr lang="en-US" i="0" dirty="0">
                <a:effectLst/>
                <a:highlight>
                  <a:srgbClr val="FFFFFF"/>
                </a:highlight>
                <a:latin typeface="Arial" panose="020B0604020202020204" pitchFamily="34" charset="0"/>
                <a:cs typeface="Arial" panose="020B0604020202020204" pitchFamily="34" charset="0"/>
              </a:rPr>
              <a:t>New Zealand conducted a census: the </a:t>
            </a:r>
            <a:r>
              <a:rPr lang="en-US" dirty="0">
                <a:highlight>
                  <a:srgbClr val="FFFFFF"/>
                </a:highlight>
                <a:latin typeface="Arial" panose="020B0604020202020204" pitchFamily="34" charset="0"/>
                <a:cs typeface="Arial" panose="020B0604020202020204" pitchFamily="34" charset="0"/>
              </a:rPr>
              <a:t>population was approximately 1,573,812, with 50.7% male and 49.3% female</a:t>
            </a:r>
          </a:p>
          <a:p>
            <a:pPr algn="l"/>
            <a:endParaRPr lang="en-US" i="0" dirty="0">
              <a:effectLst/>
              <a:highlight>
                <a:srgbClr val="FFFFFF"/>
              </a:highlight>
              <a:latin typeface="Arial" panose="020B0604020202020204" pitchFamily="34" charset="0"/>
              <a:cs typeface="Arial" panose="020B0604020202020204" pitchFamily="34" charset="0"/>
            </a:endParaRPr>
          </a:p>
          <a:p>
            <a:pPr algn="l"/>
            <a:r>
              <a:rPr lang="en-US" dirty="0">
                <a:highlight>
                  <a:srgbClr val="FFFFFF"/>
                </a:highlight>
                <a:latin typeface="Arial" panose="020B0604020202020204" pitchFamily="34" charset="0"/>
                <a:cs typeface="Arial" panose="020B0604020202020204" pitchFamily="34" charset="0"/>
              </a:rPr>
              <a:t>T</a:t>
            </a:r>
            <a:r>
              <a:rPr lang="en-US" i="0" dirty="0">
                <a:effectLst/>
                <a:highlight>
                  <a:srgbClr val="FFFFFF"/>
                </a:highlight>
                <a:latin typeface="Arial" panose="020B0604020202020204" pitchFamily="34" charset="0"/>
                <a:cs typeface="Arial" panose="020B0604020202020204" pitchFamily="34" charset="0"/>
              </a:rPr>
              <a:t>he merger of the United and Reform parties formed the National party</a:t>
            </a:r>
          </a:p>
          <a:p>
            <a:pPr algn="l"/>
            <a:endParaRPr lang="en-US" dirty="0">
              <a:highlight>
                <a:srgbClr val="FFFFFF"/>
              </a:highlight>
              <a:latin typeface="Arial" panose="020B0604020202020204" pitchFamily="34" charset="0"/>
              <a:cs typeface="Arial" panose="020B0604020202020204" pitchFamily="34" charset="0"/>
            </a:endParaRPr>
          </a:p>
          <a:p>
            <a:pPr algn="l"/>
            <a:r>
              <a:rPr lang="en-US" b="0" i="0" dirty="0">
                <a:solidFill>
                  <a:srgbClr val="202122"/>
                </a:solidFill>
                <a:effectLst/>
                <a:highlight>
                  <a:srgbClr val="FFFFFF"/>
                </a:highlight>
                <a:latin typeface="Arial" panose="020B0604020202020204" pitchFamily="34" charset="0"/>
              </a:rPr>
              <a:t>The Australian rugby team toured NZ. The All Blacks won both test matches and regained the Bledisloe Cup</a:t>
            </a:r>
            <a:endParaRPr lang="en-NZ" dirty="0"/>
          </a:p>
        </p:txBody>
      </p:sp>
    </p:spTree>
    <p:extLst>
      <p:ext uri="{BB962C8B-B14F-4D97-AF65-F5344CB8AC3E}">
        <p14:creationId xmlns:p14="http://schemas.microsoft.com/office/powerpoint/2010/main" val="3329435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95900-F9B1-61A6-0462-383FC253A22E}"/>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Palindrome</a:t>
            </a:r>
            <a:endParaRPr lang="en-NZ" sz="40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D1DB8E1-6185-1475-7608-7612405E6D67}"/>
              </a:ext>
            </a:extLst>
          </p:cNvPr>
          <p:cNvSpPr>
            <a:spLocks noGrp="1"/>
          </p:cNvSpPr>
          <p:nvPr>
            <p:ph idx="1"/>
          </p:nvPr>
        </p:nvSpPr>
        <p:spPr/>
        <p:txBody>
          <a:bodyPr>
            <a:normAutofit fontScale="85000" lnSpcReduction="10000"/>
          </a:bodyPr>
          <a:lstStyle/>
          <a:p>
            <a:pPr>
              <a:lnSpc>
                <a:spcPct val="115000"/>
              </a:lnSpc>
              <a:spcBef>
                <a:spcPts val="720"/>
              </a:spcBef>
              <a:spcAft>
                <a:spcPts val="360"/>
              </a:spcAft>
            </a:pPr>
            <a:r>
              <a:rPr lang="en-NZ" sz="1900" dirty="0">
                <a:solidFill>
                  <a:srgbClr val="000000"/>
                </a:solidFill>
                <a:effectLst/>
                <a:latin typeface="Arial" panose="020B0604020202020204" pitchFamily="34" charset="0"/>
                <a:ea typeface="Segoe UI" panose="020B0502040204020203" pitchFamily="34" charset="0"/>
                <a:cs typeface="Arial" panose="020B0604020202020204" pitchFamily="34" charset="0"/>
              </a:rPr>
              <a:t>Here's a high-level description of how the Turing machine might work:</a:t>
            </a:r>
          </a:p>
          <a:p>
            <a:pPr marL="342900" lvl="0" indent="-342900">
              <a:lnSpc>
                <a:spcPct val="115000"/>
              </a:lnSpc>
              <a:spcBef>
                <a:spcPts val="720"/>
              </a:spcBef>
              <a:spcAft>
                <a:spcPts val="360"/>
              </a:spcAft>
              <a:buFont typeface="+mj-lt"/>
              <a:buAutoNum type="arabicPeriod"/>
            </a:pPr>
            <a:r>
              <a:rPr lang="en-NZ" sz="1900" b="1" dirty="0">
                <a:solidFill>
                  <a:srgbClr val="000000"/>
                </a:solidFill>
                <a:effectLst/>
                <a:latin typeface="Arial" panose="020B0604020202020204" pitchFamily="34" charset="0"/>
                <a:ea typeface="Segoe UI" panose="020B0502040204020203" pitchFamily="34" charset="0"/>
                <a:cs typeface="Arial" panose="020B0604020202020204" pitchFamily="34" charset="0"/>
              </a:rPr>
              <a:t>Step 1</a:t>
            </a:r>
            <a:r>
              <a:rPr lang="en-NZ" sz="1900" dirty="0">
                <a:solidFill>
                  <a:srgbClr val="000000"/>
                </a:solidFill>
                <a:effectLst/>
                <a:latin typeface="Arial" panose="020B0604020202020204" pitchFamily="34" charset="0"/>
                <a:ea typeface="Segoe UI" panose="020B0502040204020203" pitchFamily="34" charset="0"/>
                <a:cs typeface="Arial" panose="020B0604020202020204" pitchFamily="34" charset="0"/>
              </a:rPr>
              <a:t>: The machine starts at the leftmost symbol of the string.</a:t>
            </a:r>
          </a:p>
          <a:p>
            <a:pPr marL="342900" lvl="0" indent="-342900">
              <a:lnSpc>
                <a:spcPct val="115000"/>
              </a:lnSpc>
              <a:spcBef>
                <a:spcPts val="720"/>
              </a:spcBef>
              <a:spcAft>
                <a:spcPts val="360"/>
              </a:spcAft>
              <a:buFont typeface="+mj-lt"/>
              <a:buAutoNum type="arabicPeriod"/>
            </a:pPr>
            <a:r>
              <a:rPr lang="en-NZ" sz="1900" b="1" dirty="0">
                <a:solidFill>
                  <a:srgbClr val="000000"/>
                </a:solidFill>
                <a:effectLst/>
                <a:latin typeface="Arial" panose="020B0604020202020204" pitchFamily="34" charset="0"/>
                <a:ea typeface="Segoe UI" panose="020B0502040204020203" pitchFamily="34" charset="0"/>
                <a:cs typeface="Arial" panose="020B0604020202020204" pitchFamily="34" charset="0"/>
              </a:rPr>
              <a:t>Step 2</a:t>
            </a:r>
            <a:r>
              <a:rPr lang="en-NZ" sz="1900" dirty="0">
                <a:solidFill>
                  <a:srgbClr val="000000"/>
                </a:solidFill>
                <a:effectLst/>
                <a:latin typeface="Arial" panose="020B0604020202020204" pitchFamily="34" charset="0"/>
                <a:ea typeface="Segoe UI" panose="020B0502040204020203" pitchFamily="34" charset="0"/>
                <a:cs typeface="Arial" panose="020B0604020202020204" pitchFamily="34" charset="0"/>
              </a:rPr>
              <a:t>: It stores this symbol in its state and replaces it with a special symbol to mark that it has been read.</a:t>
            </a:r>
          </a:p>
          <a:p>
            <a:pPr marL="342900" lvl="0" indent="-342900">
              <a:lnSpc>
                <a:spcPct val="115000"/>
              </a:lnSpc>
              <a:spcBef>
                <a:spcPts val="720"/>
              </a:spcBef>
              <a:spcAft>
                <a:spcPts val="360"/>
              </a:spcAft>
              <a:buFont typeface="+mj-lt"/>
              <a:buAutoNum type="arabicPeriod"/>
            </a:pPr>
            <a:r>
              <a:rPr lang="en-NZ" sz="1900" b="1" dirty="0">
                <a:solidFill>
                  <a:srgbClr val="000000"/>
                </a:solidFill>
                <a:effectLst/>
                <a:latin typeface="Arial" panose="020B0604020202020204" pitchFamily="34" charset="0"/>
                <a:ea typeface="Segoe UI" panose="020B0502040204020203" pitchFamily="34" charset="0"/>
                <a:cs typeface="Arial" panose="020B0604020202020204" pitchFamily="34" charset="0"/>
              </a:rPr>
              <a:t>Step 3</a:t>
            </a:r>
            <a:r>
              <a:rPr lang="en-NZ" sz="1900" dirty="0">
                <a:solidFill>
                  <a:srgbClr val="000000"/>
                </a:solidFill>
                <a:effectLst/>
                <a:latin typeface="Arial" panose="020B0604020202020204" pitchFamily="34" charset="0"/>
                <a:ea typeface="Segoe UI" panose="020B0502040204020203" pitchFamily="34" charset="0"/>
                <a:cs typeface="Arial" panose="020B0604020202020204" pitchFamily="34" charset="0"/>
              </a:rPr>
              <a:t>: The machine moves right until it encounters the rightmost symbol of the string.</a:t>
            </a:r>
          </a:p>
          <a:p>
            <a:pPr marL="342900" lvl="0" indent="-342900">
              <a:lnSpc>
                <a:spcPct val="115000"/>
              </a:lnSpc>
              <a:spcBef>
                <a:spcPts val="720"/>
              </a:spcBef>
              <a:spcAft>
                <a:spcPts val="360"/>
              </a:spcAft>
              <a:buFont typeface="+mj-lt"/>
              <a:buAutoNum type="arabicPeriod"/>
            </a:pPr>
            <a:r>
              <a:rPr lang="en-NZ" sz="1900" b="1" dirty="0">
                <a:solidFill>
                  <a:srgbClr val="000000"/>
                </a:solidFill>
                <a:effectLst/>
                <a:latin typeface="Arial" panose="020B0604020202020204" pitchFamily="34" charset="0"/>
                <a:ea typeface="Segoe UI" panose="020B0502040204020203" pitchFamily="34" charset="0"/>
                <a:cs typeface="Arial" panose="020B0604020202020204" pitchFamily="34" charset="0"/>
              </a:rPr>
              <a:t>Step 4</a:t>
            </a:r>
            <a:r>
              <a:rPr lang="en-NZ" sz="1900" dirty="0">
                <a:solidFill>
                  <a:srgbClr val="000000"/>
                </a:solidFill>
                <a:effectLst/>
                <a:latin typeface="Arial" panose="020B0604020202020204" pitchFamily="34" charset="0"/>
                <a:ea typeface="Segoe UI" panose="020B0502040204020203" pitchFamily="34" charset="0"/>
                <a:cs typeface="Arial" panose="020B0604020202020204" pitchFamily="34" charset="0"/>
              </a:rPr>
              <a:t>: It compares this symbol with the one stored in its state. If they are the same, it replaces the symbol with the special symbol and moves left until it encounters the next unread symbol. If they are not the same, it halts and rejects the string.</a:t>
            </a:r>
          </a:p>
          <a:p>
            <a:pPr marL="342900" lvl="0" indent="-342900">
              <a:lnSpc>
                <a:spcPct val="115000"/>
              </a:lnSpc>
              <a:spcBef>
                <a:spcPts val="720"/>
              </a:spcBef>
              <a:spcAft>
                <a:spcPts val="360"/>
              </a:spcAft>
              <a:buFont typeface="+mj-lt"/>
              <a:buAutoNum type="arabicPeriod"/>
            </a:pPr>
            <a:r>
              <a:rPr lang="en-NZ" sz="1900" b="1" dirty="0">
                <a:solidFill>
                  <a:srgbClr val="000000"/>
                </a:solidFill>
                <a:effectLst/>
                <a:latin typeface="Arial" panose="020B0604020202020204" pitchFamily="34" charset="0"/>
                <a:ea typeface="Segoe UI" panose="020B0502040204020203" pitchFamily="34" charset="0"/>
                <a:cs typeface="Arial" panose="020B0604020202020204" pitchFamily="34" charset="0"/>
              </a:rPr>
              <a:t>Step 5</a:t>
            </a:r>
            <a:r>
              <a:rPr lang="en-NZ" sz="1900" dirty="0">
                <a:solidFill>
                  <a:srgbClr val="000000"/>
                </a:solidFill>
                <a:effectLst/>
                <a:latin typeface="Arial" panose="020B0604020202020204" pitchFamily="34" charset="0"/>
                <a:ea typeface="Segoe UI" panose="020B0502040204020203" pitchFamily="34" charset="0"/>
                <a:cs typeface="Arial" panose="020B0604020202020204" pitchFamily="34" charset="0"/>
              </a:rPr>
              <a:t>: The machine repeats Steps 2-4 until it reaches the middle of the string. If it does so without finding any mismatches, it halts and accepts the string.</a:t>
            </a:r>
          </a:p>
          <a:p>
            <a:endParaRPr lang="en-NZ" dirty="0"/>
          </a:p>
        </p:txBody>
      </p:sp>
    </p:spTree>
    <p:extLst>
      <p:ext uri="{BB962C8B-B14F-4D97-AF65-F5344CB8AC3E}">
        <p14:creationId xmlns:p14="http://schemas.microsoft.com/office/powerpoint/2010/main" val="321205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8">
            <a:extLst>
              <a:ext uri="{FF2B5EF4-FFF2-40B4-BE49-F238E27FC236}">
                <a16:creationId xmlns:a16="http://schemas.microsoft.com/office/drawing/2014/main" id="{C174FBA3-211D-1A8B-53D1-762E5403B2E6}"/>
              </a:ext>
            </a:extLst>
          </p:cNvPr>
          <p:cNvSpPr/>
          <p:nvPr/>
        </p:nvSpPr>
        <p:spPr>
          <a:xfrm rot="16200000">
            <a:off x="4554864" y="3598225"/>
            <a:ext cx="521908" cy="112323"/>
          </a:xfrm>
          <a:custGeom>
            <a:avLst/>
            <a:gdLst>
              <a:gd name="connsiteX0" fmla="*/ 0 w 369096"/>
              <a:gd name="connsiteY0" fmla="*/ 76200 h 171450"/>
              <a:gd name="connsiteX1" fmla="*/ 71438 w 369096"/>
              <a:gd name="connsiteY1" fmla="*/ 0 h 171450"/>
              <a:gd name="connsiteX2" fmla="*/ 107156 w 369096"/>
              <a:gd name="connsiteY2" fmla="*/ 78581 h 171450"/>
              <a:gd name="connsiteX3" fmla="*/ 178594 w 369096"/>
              <a:gd name="connsiteY3" fmla="*/ 4762 h 171450"/>
              <a:gd name="connsiteX4" fmla="*/ 219075 w 369096"/>
              <a:gd name="connsiteY4" fmla="*/ 80962 h 171450"/>
              <a:gd name="connsiteX5" fmla="*/ 309563 w 369096"/>
              <a:gd name="connsiteY5" fmla="*/ 14287 h 171450"/>
              <a:gd name="connsiteX6" fmla="*/ 369094 w 369096"/>
              <a:gd name="connsiteY6" fmla="*/ 111918 h 171450"/>
              <a:gd name="connsiteX7" fmla="*/ 307181 w 369096"/>
              <a:gd name="connsiteY7" fmla="*/ 171450 h 171450"/>
              <a:gd name="connsiteX0" fmla="*/ 0 w 369096"/>
              <a:gd name="connsiteY0" fmla="*/ 76200 h 111918"/>
              <a:gd name="connsiteX1" fmla="*/ 71438 w 369096"/>
              <a:gd name="connsiteY1" fmla="*/ 0 h 111918"/>
              <a:gd name="connsiteX2" fmla="*/ 107156 w 369096"/>
              <a:gd name="connsiteY2" fmla="*/ 78581 h 111918"/>
              <a:gd name="connsiteX3" fmla="*/ 178594 w 369096"/>
              <a:gd name="connsiteY3" fmla="*/ 4762 h 111918"/>
              <a:gd name="connsiteX4" fmla="*/ 219075 w 369096"/>
              <a:gd name="connsiteY4" fmla="*/ 80962 h 111918"/>
              <a:gd name="connsiteX5" fmla="*/ 309563 w 369096"/>
              <a:gd name="connsiteY5" fmla="*/ 14287 h 111918"/>
              <a:gd name="connsiteX6" fmla="*/ 369094 w 369096"/>
              <a:gd name="connsiteY6" fmla="*/ 111918 h 111918"/>
              <a:gd name="connsiteX0" fmla="*/ 0 w 361953"/>
              <a:gd name="connsiteY0" fmla="*/ 76200 h 107155"/>
              <a:gd name="connsiteX1" fmla="*/ 71438 w 361953"/>
              <a:gd name="connsiteY1" fmla="*/ 0 h 107155"/>
              <a:gd name="connsiteX2" fmla="*/ 107156 w 361953"/>
              <a:gd name="connsiteY2" fmla="*/ 78581 h 107155"/>
              <a:gd name="connsiteX3" fmla="*/ 178594 w 361953"/>
              <a:gd name="connsiteY3" fmla="*/ 4762 h 107155"/>
              <a:gd name="connsiteX4" fmla="*/ 219075 w 361953"/>
              <a:gd name="connsiteY4" fmla="*/ 80962 h 107155"/>
              <a:gd name="connsiteX5" fmla="*/ 309563 w 361953"/>
              <a:gd name="connsiteY5" fmla="*/ 14287 h 107155"/>
              <a:gd name="connsiteX6" fmla="*/ 361950 w 361953"/>
              <a:gd name="connsiteY6" fmla="*/ 107155 h 107155"/>
              <a:gd name="connsiteX0" fmla="*/ 0 w 361950"/>
              <a:gd name="connsiteY0" fmla="*/ 76200 h 107155"/>
              <a:gd name="connsiteX1" fmla="*/ 71438 w 361950"/>
              <a:gd name="connsiteY1" fmla="*/ 0 h 107155"/>
              <a:gd name="connsiteX2" fmla="*/ 107156 w 361950"/>
              <a:gd name="connsiteY2" fmla="*/ 78581 h 107155"/>
              <a:gd name="connsiteX3" fmla="*/ 178594 w 361950"/>
              <a:gd name="connsiteY3" fmla="*/ 4762 h 107155"/>
              <a:gd name="connsiteX4" fmla="*/ 219075 w 361950"/>
              <a:gd name="connsiteY4" fmla="*/ 80962 h 107155"/>
              <a:gd name="connsiteX5" fmla="*/ 309563 w 361950"/>
              <a:gd name="connsiteY5" fmla="*/ 14287 h 107155"/>
              <a:gd name="connsiteX6" fmla="*/ 361950 w 361950"/>
              <a:gd name="connsiteY6" fmla="*/ 107155 h 107155"/>
              <a:gd name="connsiteX0" fmla="*/ 0 w 309563"/>
              <a:gd name="connsiteY0" fmla="*/ 76200 h 80962"/>
              <a:gd name="connsiteX1" fmla="*/ 71438 w 309563"/>
              <a:gd name="connsiteY1" fmla="*/ 0 h 80962"/>
              <a:gd name="connsiteX2" fmla="*/ 107156 w 309563"/>
              <a:gd name="connsiteY2" fmla="*/ 78581 h 80962"/>
              <a:gd name="connsiteX3" fmla="*/ 178594 w 309563"/>
              <a:gd name="connsiteY3" fmla="*/ 4762 h 80962"/>
              <a:gd name="connsiteX4" fmla="*/ 219075 w 309563"/>
              <a:gd name="connsiteY4" fmla="*/ 80962 h 80962"/>
              <a:gd name="connsiteX5" fmla="*/ 309563 w 309563"/>
              <a:gd name="connsiteY5" fmla="*/ 14287 h 80962"/>
              <a:gd name="connsiteX0" fmla="*/ 0 w 316992"/>
              <a:gd name="connsiteY0" fmla="*/ 76200 h 80962"/>
              <a:gd name="connsiteX1" fmla="*/ 71438 w 316992"/>
              <a:gd name="connsiteY1" fmla="*/ 0 h 80962"/>
              <a:gd name="connsiteX2" fmla="*/ 107156 w 316992"/>
              <a:gd name="connsiteY2" fmla="*/ 78581 h 80962"/>
              <a:gd name="connsiteX3" fmla="*/ 178594 w 316992"/>
              <a:gd name="connsiteY3" fmla="*/ 4762 h 80962"/>
              <a:gd name="connsiteX4" fmla="*/ 219075 w 316992"/>
              <a:gd name="connsiteY4" fmla="*/ 80962 h 80962"/>
              <a:gd name="connsiteX5" fmla="*/ 309563 w 316992"/>
              <a:gd name="connsiteY5" fmla="*/ 14287 h 80962"/>
              <a:gd name="connsiteX6" fmla="*/ 311946 w 316992"/>
              <a:gd name="connsiteY6" fmla="*/ 21432 h 80962"/>
              <a:gd name="connsiteX0" fmla="*/ 0 w 364333"/>
              <a:gd name="connsiteY0" fmla="*/ 76200 h 80962"/>
              <a:gd name="connsiteX1" fmla="*/ 71438 w 364333"/>
              <a:gd name="connsiteY1" fmla="*/ 0 h 80962"/>
              <a:gd name="connsiteX2" fmla="*/ 107156 w 364333"/>
              <a:gd name="connsiteY2" fmla="*/ 78581 h 80962"/>
              <a:gd name="connsiteX3" fmla="*/ 178594 w 364333"/>
              <a:gd name="connsiteY3" fmla="*/ 4762 h 80962"/>
              <a:gd name="connsiteX4" fmla="*/ 219075 w 364333"/>
              <a:gd name="connsiteY4" fmla="*/ 80962 h 80962"/>
              <a:gd name="connsiteX5" fmla="*/ 309563 w 364333"/>
              <a:gd name="connsiteY5" fmla="*/ 14287 h 80962"/>
              <a:gd name="connsiteX6" fmla="*/ 364333 w 364333"/>
              <a:gd name="connsiteY6" fmla="*/ 76201 h 80962"/>
              <a:gd name="connsiteX0" fmla="*/ 0 w 364333"/>
              <a:gd name="connsiteY0" fmla="*/ 76200 h 78581"/>
              <a:gd name="connsiteX1" fmla="*/ 71438 w 364333"/>
              <a:gd name="connsiteY1" fmla="*/ 0 h 78581"/>
              <a:gd name="connsiteX2" fmla="*/ 107156 w 364333"/>
              <a:gd name="connsiteY2" fmla="*/ 78581 h 78581"/>
              <a:gd name="connsiteX3" fmla="*/ 178594 w 364333"/>
              <a:gd name="connsiteY3" fmla="*/ 4762 h 78581"/>
              <a:gd name="connsiteX4" fmla="*/ 226219 w 364333"/>
              <a:gd name="connsiteY4" fmla="*/ 76200 h 78581"/>
              <a:gd name="connsiteX5" fmla="*/ 309563 w 364333"/>
              <a:gd name="connsiteY5" fmla="*/ 14287 h 78581"/>
              <a:gd name="connsiteX6" fmla="*/ 364333 w 364333"/>
              <a:gd name="connsiteY6" fmla="*/ 76201 h 7858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26219 w 364333"/>
              <a:gd name="connsiteY4" fmla="*/ 76200 h 76201"/>
              <a:gd name="connsiteX5" fmla="*/ 309563 w 364333"/>
              <a:gd name="connsiteY5" fmla="*/ 14287 h 76201"/>
              <a:gd name="connsiteX6" fmla="*/ 364333 w 364333"/>
              <a:gd name="connsiteY6" fmla="*/ 76201 h 7620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42888 w 364333"/>
              <a:gd name="connsiteY4" fmla="*/ 76200 h 76201"/>
              <a:gd name="connsiteX5" fmla="*/ 309563 w 364333"/>
              <a:gd name="connsiteY5" fmla="*/ 14287 h 76201"/>
              <a:gd name="connsiteX6" fmla="*/ 364333 w 364333"/>
              <a:gd name="connsiteY6" fmla="*/ 76201 h 76201"/>
              <a:gd name="connsiteX0" fmla="*/ 0 w 364333"/>
              <a:gd name="connsiteY0" fmla="*/ 76200 h 76201"/>
              <a:gd name="connsiteX1" fmla="*/ 71438 w 364333"/>
              <a:gd name="connsiteY1" fmla="*/ 0 h 76201"/>
              <a:gd name="connsiteX2" fmla="*/ 121444 w 364333"/>
              <a:gd name="connsiteY2" fmla="*/ 76199 h 76201"/>
              <a:gd name="connsiteX3" fmla="*/ 178594 w 364333"/>
              <a:gd name="connsiteY3" fmla="*/ 4762 h 76201"/>
              <a:gd name="connsiteX4" fmla="*/ 242888 w 364333"/>
              <a:gd name="connsiteY4" fmla="*/ 76200 h 76201"/>
              <a:gd name="connsiteX5" fmla="*/ 311944 w 364333"/>
              <a:gd name="connsiteY5" fmla="*/ 7143 h 76201"/>
              <a:gd name="connsiteX6" fmla="*/ 364333 w 364333"/>
              <a:gd name="connsiteY6" fmla="*/ 76201 h 76201"/>
              <a:gd name="connsiteX0" fmla="*/ 0 w 311944"/>
              <a:gd name="connsiteY0" fmla="*/ 76200 h 76200"/>
              <a:gd name="connsiteX1" fmla="*/ 71438 w 311944"/>
              <a:gd name="connsiteY1" fmla="*/ 0 h 76200"/>
              <a:gd name="connsiteX2" fmla="*/ 121444 w 311944"/>
              <a:gd name="connsiteY2" fmla="*/ 76199 h 76200"/>
              <a:gd name="connsiteX3" fmla="*/ 178594 w 311944"/>
              <a:gd name="connsiteY3" fmla="*/ 4762 h 76200"/>
              <a:gd name="connsiteX4" fmla="*/ 242888 w 311944"/>
              <a:gd name="connsiteY4" fmla="*/ 76200 h 76200"/>
              <a:gd name="connsiteX5" fmla="*/ 311944 w 311944"/>
              <a:gd name="connsiteY5" fmla="*/ 7143 h 76200"/>
              <a:gd name="connsiteX0" fmla="*/ 0 w 321469"/>
              <a:gd name="connsiteY0" fmla="*/ 78582 h 78582"/>
              <a:gd name="connsiteX1" fmla="*/ 71438 w 321469"/>
              <a:gd name="connsiteY1" fmla="*/ 2382 h 78582"/>
              <a:gd name="connsiteX2" fmla="*/ 121444 w 321469"/>
              <a:gd name="connsiteY2" fmla="*/ 78581 h 78582"/>
              <a:gd name="connsiteX3" fmla="*/ 178594 w 321469"/>
              <a:gd name="connsiteY3" fmla="*/ 7144 h 78582"/>
              <a:gd name="connsiteX4" fmla="*/ 242888 w 321469"/>
              <a:gd name="connsiteY4" fmla="*/ 78582 h 78582"/>
              <a:gd name="connsiteX5" fmla="*/ 321469 w 321469"/>
              <a:gd name="connsiteY5" fmla="*/ 0 h 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469" h="78582">
                <a:moveTo>
                  <a:pt x="0" y="78582"/>
                </a:moveTo>
                <a:lnTo>
                  <a:pt x="71438" y="2382"/>
                </a:lnTo>
                <a:lnTo>
                  <a:pt x="121444" y="78581"/>
                </a:lnTo>
                <a:lnTo>
                  <a:pt x="178594" y="7144"/>
                </a:lnTo>
                <a:lnTo>
                  <a:pt x="242888" y="78582"/>
                </a:lnTo>
                <a:lnTo>
                  <a:pt x="321469" y="0"/>
                </a:lnTo>
              </a:path>
            </a:pathLst>
          </a:custGeom>
          <a:noFill/>
          <a:ln>
            <a:solidFill>
              <a:schemeClr val="tx1"/>
            </a:solidFill>
          </a:ln>
        </p:spPr>
        <p:txBody>
          <a:bodyPr rtlCol="0" anchor="ctr"/>
          <a:lstStyle/>
          <a:p>
            <a:pPr algn="ctr"/>
            <a:endParaRPr lang="en-US" dirty="0"/>
          </a:p>
        </p:txBody>
      </p:sp>
      <p:grpSp>
        <p:nvGrpSpPr>
          <p:cNvPr id="2" name="Group 1">
            <a:extLst>
              <a:ext uri="{FF2B5EF4-FFF2-40B4-BE49-F238E27FC236}">
                <a16:creationId xmlns:a16="http://schemas.microsoft.com/office/drawing/2014/main" id="{1FEBD5EC-6092-A4EE-1574-43B4D8CFE8C0}"/>
              </a:ext>
            </a:extLst>
          </p:cNvPr>
          <p:cNvGrpSpPr/>
          <p:nvPr/>
        </p:nvGrpSpPr>
        <p:grpSpPr>
          <a:xfrm>
            <a:off x="3838575" y="1752282"/>
            <a:ext cx="5811452" cy="4284534"/>
            <a:chOff x="0" y="0"/>
            <a:chExt cx="4514850" cy="3353435"/>
          </a:xfrm>
        </p:grpSpPr>
        <p:pic>
          <p:nvPicPr>
            <p:cNvPr id="3" name="Picture 2" descr="Turing Machines and Tooling, Part I">
              <a:extLst>
                <a:ext uri="{FF2B5EF4-FFF2-40B4-BE49-F238E27FC236}">
                  <a16:creationId xmlns:a16="http://schemas.microsoft.com/office/drawing/2014/main" id="{E8BE8A68-A535-3184-48DF-B81B2B5FBE24}"/>
                </a:ext>
              </a:extLst>
            </p:cNvPr>
            <p:cNvPicPr>
              <a:picLocks noChangeAspect="1"/>
            </p:cNvPicPr>
            <p:nvPr/>
          </p:nvPicPr>
          <p:blipFill>
            <a:blip r:embed="rId2">
              <a:extLst>
                <a:ext uri="">
                  <a14:useLocalDpi xmlns:lc="http://schemas.openxmlformats.org/drawingml/2006/lockedCanvas" xmlns="" xmlns:w="http://schemas.openxmlformats.org/wordprocessingml/2006/main" xmlns:a14="http://schemas.microsoft.com/office/drawing/2010/main" xmlns:w10="urn:schemas-microsoft-com:office:word" xmlns:v="urn:schemas-microsoft-com:vml" xmlns:o="urn:schemas-microsoft-com:office:office"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oel="http://schemas.microsoft.com/office/2019/extlst"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val="0"/>
                </a:ext>
                <a:ext uri="">
                  <a1611:picAttrSrcUrl xmlns:lc="http://schemas.openxmlformats.org/drawingml/2006/lockedCanvas" xmlns="" xmlns:w="http://schemas.openxmlformats.org/wordprocessingml/2006/main" xmlns:a1611="http://schemas.microsoft.com/office/drawing/2016/11/main" xmlns:w10="urn:schemas-microsoft-com:office:word" xmlns:v="urn:schemas-microsoft-com:vml" xmlns:o="urn:schemas-microsoft-com:office:office"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du="http://schemas.microsoft.com/office/word/2023/wordml/word16du"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oel="http://schemas.microsoft.com/office/2019/extlst"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r:id="rId7"/>
                </a:ext>
              </a:extLst>
            </a:blip>
            <a:stretch>
              <a:fillRect/>
            </a:stretch>
          </p:blipFill>
          <p:spPr>
            <a:xfrm>
              <a:off x="0" y="0"/>
              <a:ext cx="4514850" cy="3009900"/>
            </a:xfrm>
            <a:prstGeom prst="rect">
              <a:avLst/>
            </a:prstGeom>
          </p:spPr>
        </p:pic>
        <p:sp>
          <p:nvSpPr>
            <p:cNvPr id="27" name="Text Box 3">
              <a:extLst>
                <a:ext uri="{FF2B5EF4-FFF2-40B4-BE49-F238E27FC236}">
                  <a16:creationId xmlns:a16="http://schemas.microsoft.com/office/drawing/2014/main" id="{97E1369B-7D6A-0DD8-1AC2-C1B15F8BAB72}"/>
                </a:ext>
              </a:extLst>
            </p:cNvPr>
            <p:cNvSpPr txBox="1"/>
            <p:nvPr/>
          </p:nvSpPr>
          <p:spPr>
            <a:xfrm>
              <a:off x="0" y="3009900"/>
              <a:ext cx="4514850" cy="343535"/>
            </a:xfrm>
            <a:prstGeom prst="rect">
              <a:avLst/>
            </a:prstGeom>
            <a:solidFill>
              <a:prstClr val="white"/>
            </a:solid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p>
              <a:pPr>
                <a:lnSpc>
                  <a:spcPct val="107000"/>
                </a:lnSpc>
                <a:spcAft>
                  <a:spcPts val="800"/>
                </a:spcAft>
              </a:pPr>
              <a:r>
                <a:rPr lang="en-NZ" sz="900" u="sng" kern="100" dirty="0">
                  <a:solidFill>
                    <a:srgbClr val="0000FF"/>
                  </a:solidFill>
                  <a:effectLst/>
                  <a:latin typeface="Aptos" panose="020B0004020202020204" pitchFamily="34" charset="0"/>
                  <a:ea typeface="Aptos" panose="020B0004020202020204" pitchFamily="34" charset="0"/>
                  <a:cs typeface="Times New Roman" panose="02020603050405020304" pitchFamily="18" charset="0"/>
                  <a:hlinkClick r:id="rId7"/>
                </a:rPr>
                <a:t>Turing Machines and Tooling, Part I</a:t>
              </a:r>
              <a:r>
                <a:rPr lang="en-NZ" sz="900" kern="100" dirty="0">
                  <a:effectLst/>
                  <a:latin typeface="Aptos" panose="020B0004020202020204" pitchFamily="34" charset="0"/>
                  <a:ea typeface="Aptos" panose="020B0004020202020204" pitchFamily="34" charset="0"/>
                  <a:cs typeface="Times New Roman" panose="02020603050405020304" pitchFamily="18" charset="0"/>
                </a:rPr>
                <a:t> by Unknown Author is licensed under </a:t>
              </a:r>
              <a:r>
                <a:rPr lang="en-NZ" sz="900" u="sng" kern="100" dirty="0">
                  <a:solidFill>
                    <a:srgbClr val="0000FF"/>
                  </a:solidFill>
                  <a:effectLst/>
                  <a:latin typeface="Aptos" panose="020B0004020202020204" pitchFamily="34" charset="0"/>
                  <a:ea typeface="Aptos" panose="020B0004020202020204" pitchFamily="34" charset="0"/>
                  <a:cs typeface="Times New Roman" panose="02020603050405020304" pitchFamily="18" charset="0"/>
                  <a:hlinkClick r:id="rId8"/>
                </a:rPr>
                <a:t>CC BY-SA</a:t>
              </a:r>
              <a:endParaRPr lang="en-NZ" sz="11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sp>
        <p:nvSpPr>
          <p:cNvPr id="4" name="TextBox 3">
            <a:extLst>
              <a:ext uri="{FF2B5EF4-FFF2-40B4-BE49-F238E27FC236}">
                <a16:creationId xmlns:a16="http://schemas.microsoft.com/office/drawing/2014/main" id="{FB8D4B4A-77EC-C596-78D8-2313C63F84C3}"/>
              </a:ext>
            </a:extLst>
          </p:cNvPr>
          <p:cNvSpPr txBox="1"/>
          <p:nvPr/>
        </p:nvSpPr>
        <p:spPr>
          <a:xfrm>
            <a:off x="2823099" y="266330"/>
            <a:ext cx="9037468" cy="707886"/>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A physical Turing machine</a:t>
            </a:r>
            <a:endParaRPr lang="en-NZ"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5136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D8DE3DA-8A44-E79C-7E72-B527BE147769}"/>
              </a:ext>
            </a:extLst>
          </p:cNvPr>
          <p:cNvSpPr/>
          <p:nvPr/>
        </p:nvSpPr>
        <p:spPr>
          <a:xfrm>
            <a:off x="8802535" y="2732103"/>
            <a:ext cx="1664378" cy="13782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6" name="Oval 5">
            <a:extLst>
              <a:ext uri="{FF2B5EF4-FFF2-40B4-BE49-F238E27FC236}">
                <a16:creationId xmlns:a16="http://schemas.microsoft.com/office/drawing/2014/main" id="{8CD50A39-30D7-8B6B-5A48-6E4F30B13D67}"/>
              </a:ext>
            </a:extLst>
          </p:cNvPr>
          <p:cNvSpPr/>
          <p:nvPr/>
        </p:nvSpPr>
        <p:spPr>
          <a:xfrm>
            <a:off x="8534772" y="2527916"/>
            <a:ext cx="2199905" cy="178663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7" name="Oval 6">
            <a:extLst>
              <a:ext uri="{FF2B5EF4-FFF2-40B4-BE49-F238E27FC236}">
                <a16:creationId xmlns:a16="http://schemas.microsoft.com/office/drawing/2014/main" id="{DE41712B-3F43-1571-0CC9-1C00BF514EAD}"/>
              </a:ext>
            </a:extLst>
          </p:cNvPr>
          <p:cNvSpPr/>
          <p:nvPr/>
        </p:nvSpPr>
        <p:spPr>
          <a:xfrm>
            <a:off x="4513555" y="3613212"/>
            <a:ext cx="1664378" cy="13782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cxnSp>
        <p:nvCxnSpPr>
          <p:cNvPr id="9" name="Straight Arrow Connector 8">
            <a:extLst>
              <a:ext uri="{FF2B5EF4-FFF2-40B4-BE49-F238E27FC236}">
                <a16:creationId xmlns:a16="http://schemas.microsoft.com/office/drawing/2014/main" id="{6BB5CC61-F175-41C8-6EEF-4A47E3A247F1}"/>
              </a:ext>
            </a:extLst>
          </p:cNvPr>
          <p:cNvCxnSpPr>
            <a:cxnSpLocks/>
            <a:endCxn id="7" idx="2"/>
          </p:cNvCxnSpPr>
          <p:nvPr/>
        </p:nvCxnSpPr>
        <p:spPr>
          <a:xfrm>
            <a:off x="3537011" y="3613212"/>
            <a:ext cx="976544" cy="6891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08CB2E3D-0DD5-FBBD-3000-16D8AC343D96}"/>
              </a:ext>
            </a:extLst>
          </p:cNvPr>
          <p:cNvCxnSpPr>
            <a:cxnSpLocks/>
            <a:stCxn id="7" idx="6"/>
            <a:endCxn id="6" idx="2"/>
          </p:cNvCxnSpPr>
          <p:nvPr/>
        </p:nvCxnSpPr>
        <p:spPr>
          <a:xfrm flipV="1">
            <a:off x="6177933" y="3421232"/>
            <a:ext cx="2356839" cy="8811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96BF0FC9-8698-839B-5DF6-2E6CDE059E5B}"/>
              </a:ext>
            </a:extLst>
          </p:cNvPr>
          <p:cNvSpPr txBox="1"/>
          <p:nvPr/>
        </p:nvSpPr>
        <p:spPr>
          <a:xfrm>
            <a:off x="7625575" y="3741029"/>
            <a:ext cx="248575" cy="369332"/>
          </a:xfrm>
          <a:prstGeom prst="rect">
            <a:avLst/>
          </a:prstGeom>
          <a:noFill/>
        </p:spPr>
        <p:txBody>
          <a:bodyPr wrap="square" rtlCol="0">
            <a:spAutoFit/>
          </a:bodyPr>
          <a:lstStyle/>
          <a:p>
            <a:r>
              <a:rPr lang="en-US" dirty="0"/>
              <a:t>1</a:t>
            </a:r>
            <a:endParaRPr lang="en-NZ" dirty="0"/>
          </a:p>
        </p:txBody>
      </p:sp>
      <p:sp>
        <p:nvSpPr>
          <p:cNvPr id="15" name="Arc 14">
            <a:extLst>
              <a:ext uri="{FF2B5EF4-FFF2-40B4-BE49-F238E27FC236}">
                <a16:creationId xmlns:a16="http://schemas.microsoft.com/office/drawing/2014/main" id="{F2D09962-1633-B9DC-F309-2920C17849E1}"/>
              </a:ext>
            </a:extLst>
          </p:cNvPr>
          <p:cNvSpPr/>
          <p:nvPr/>
        </p:nvSpPr>
        <p:spPr>
          <a:xfrm>
            <a:off x="4777467" y="3140721"/>
            <a:ext cx="1118586" cy="989615"/>
          </a:xfrm>
          <a:prstGeom prst="arc">
            <a:avLst>
              <a:gd name="adj1" fmla="val 10066455"/>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Z" dirty="0"/>
          </a:p>
        </p:txBody>
      </p:sp>
      <p:cxnSp>
        <p:nvCxnSpPr>
          <p:cNvPr id="17" name="Straight Arrow Connector 16">
            <a:extLst>
              <a:ext uri="{FF2B5EF4-FFF2-40B4-BE49-F238E27FC236}">
                <a16:creationId xmlns:a16="http://schemas.microsoft.com/office/drawing/2014/main" id="{3A62A871-B943-7178-82B2-57EE2A628080}"/>
              </a:ext>
            </a:extLst>
          </p:cNvPr>
          <p:cNvCxnSpPr>
            <a:cxnSpLocks/>
            <a:stCxn id="15" idx="2"/>
            <a:endCxn id="7" idx="7"/>
          </p:cNvCxnSpPr>
          <p:nvPr/>
        </p:nvCxnSpPr>
        <p:spPr>
          <a:xfrm>
            <a:off x="5896053" y="3635529"/>
            <a:ext cx="38137" cy="1795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FA62C07-7FBD-40F4-70FA-F050F7F99C46}"/>
              </a:ext>
            </a:extLst>
          </p:cNvPr>
          <p:cNvSpPr txBox="1"/>
          <p:nvPr/>
        </p:nvSpPr>
        <p:spPr>
          <a:xfrm>
            <a:off x="9474926" y="3236565"/>
            <a:ext cx="319596" cy="369332"/>
          </a:xfrm>
          <a:prstGeom prst="rect">
            <a:avLst/>
          </a:prstGeom>
          <a:noFill/>
        </p:spPr>
        <p:txBody>
          <a:bodyPr wrap="square" rtlCol="0">
            <a:spAutoFit/>
          </a:bodyPr>
          <a:lstStyle/>
          <a:p>
            <a:r>
              <a:rPr lang="en-US" dirty="0"/>
              <a:t>B</a:t>
            </a:r>
            <a:endParaRPr lang="en-NZ" dirty="0"/>
          </a:p>
        </p:txBody>
      </p:sp>
      <p:sp>
        <p:nvSpPr>
          <p:cNvPr id="24" name="TextBox 23">
            <a:extLst>
              <a:ext uri="{FF2B5EF4-FFF2-40B4-BE49-F238E27FC236}">
                <a16:creationId xmlns:a16="http://schemas.microsoft.com/office/drawing/2014/main" id="{38160860-267E-2817-9F34-082FCA3AF633}"/>
              </a:ext>
            </a:extLst>
          </p:cNvPr>
          <p:cNvSpPr txBox="1"/>
          <p:nvPr/>
        </p:nvSpPr>
        <p:spPr>
          <a:xfrm>
            <a:off x="5182140" y="4117675"/>
            <a:ext cx="309239" cy="369332"/>
          </a:xfrm>
          <a:prstGeom prst="rect">
            <a:avLst/>
          </a:prstGeom>
          <a:noFill/>
        </p:spPr>
        <p:txBody>
          <a:bodyPr wrap="square" rtlCol="0">
            <a:spAutoFit/>
          </a:bodyPr>
          <a:lstStyle/>
          <a:p>
            <a:r>
              <a:rPr lang="en-US" dirty="0"/>
              <a:t>A</a:t>
            </a:r>
            <a:endParaRPr lang="en-NZ" dirty="0"/>
          </a:p>
        </p:txBody>
      </p:sp>
      <p:sp>
        <p:nvSpPr>
          <p:cNvPr id="26" name="TextBox 25">
            <a:extLst>
              <a:ext uri="{FF2B5EF4-FFF2-40B4-BE49-F238E27FC236}">
                <a16:creationId xmlns:a16="http://schemas.microsoft.com/office/drawing/2014/main" id="{B2164E9C-E41F-3B2B-26F7-262D483C93A6}"/>
              </a:ext>
            </a:extLst>
          </p:cNvPr>
          <p:cNvSpPr txBox="1"/>
          <p:nvPr/>
        </p:nvSpPr>
        <p:spPr>
          <a:xfrm>
            <a:off x="5221456" y="2739417"/>
            <a:ext cx="248575" cy="369332"/>
          </a:xfrm>
          <a:prstGeom prst="rect">
            <a:avLst/>
          </a:prstGeom>
          <a:noFill/>
        </p:spPr>
        <p:txBody>
          <a:bodyPr wrap="square" rtlCol="0">
            <a:spAutoFit/>
          </a:bodyPr>
          <a:lstStyle/>
          <a:p>
            <a:r>
              <a:rPr lang="en-US" dirty="0"/>
              <a:t>0</a:t>
            </a:r>
            <a:endParaRPr lang="en-NZ" dirty="0"/>
          </a:p>
        </p:txBody>
      </p:sp>
      <p:sp>
        <p:nvSpPr>
          <p:cNvPr id="2" name="TextBox 1">
            <a:extLst>
              <a:ext uri="{FF2B5EF4-FFF2-40B4-BE49-F238E27FC236}">
                <a16:creationId xmlns:a16="http://schemas.microsoft.com/office/drawing/2014/main" id="{F6DC1DCE-5EE8-70A7-0474-E8DEF0AB39C2}"/>
              </a:ext>
            </a:extLst>
          </p:cNvPr>
          <p:cNvSpPr txBox="1"/>
          <p:nvPr/>
        </p:nvSpPr>
        <p:spPr>
          <a:xfrm>
            <a:off x="3391270" y="745724"/>
            <a:ext cx="7519386" cy="707886"/>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A simple machine</a:t>
            </a:r>
            <a:endParaRPr lang="en-NZ"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1011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D8DE3DA-8A44-E79C-7E72-B527BE147769}"/>
              </a:ext>
            </a:extLst>
          </p:cNvPr>
          <p:cNvSpPr/>
          <p:nvPr/>
        </p:nvSpPr>
        <p:spPr>
          <a:xfrm>
            <a:off x="10044828" y="3197193"/>
            <a:ext cx="1664378" cy="13782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6" name="Oval 5">
            <a:extLst>
              <a:ext uri="{FF2B5EF4-FFF2-40B4-BE49-F238E27FC236}">
                <a16:creationId xmlns:a16="http://schemas.microsoft.com/office/drawing/2014/main" id="{8CD50A39-30D7-8B6B-5A48-6E4F30B13D67}"/>
              </a:ext>
            </a:extLst>
          </p:cNvPr>
          <p:cNvSpPr/>
          <p:nvPr/>
        </p:nvSpPr>
        <p:spPr>
          <a:xfrm>
            <a:off x="9777065" y="2993006"/>
            <a:ext cx="2199905" cy="178663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7" name="Oval 6">
            <a:extLst>
              <a:ext uri="{FF2B5EF4-FFF2-40B4-BE49-F238E27FC236}">
                <a16:creationId xmlns:a16="http://schemas.microsoft.com/office/drawing/2014/main" id="{DE41712B-3F43-1571-0CC9-1C00BF514EAD}"/>
              </a:ext>
            </a:extLst>
          </p:cNvPr>
          <p:cNvSpPr/>
          <p:nvPr/>
        </p:nvSpPr>
        <p:spPr>
          <a:xfrm>
            <a:off x="2748495" y="3259337"/>
            <a:ext cx="1664378" cy="13782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cxnSp>
        <p:nvCxnSpPr>
          <p:cNvPr id="9" name="Straight Arrow Connector 8">
            <a:extLst>
              <a:ext uri="{FF2B5EF4-FFF2-40B4-BE49-F238E27FC236}">
                <a16:creationId xmlns:a16="http://schemas.microsoft.com/office/drawing/2014/main" id="{6BB5CC61-F175-41C8-6EEF-4A47E3A247F1}"/>
              </a:ext>
            </a:extLst>
          </p:cNvPr>
          <p:cNvCxnSpPr>
            <a:cxnSpLocks/>
            <a:endCxn id="7" idx="2"/>
          </p:cNvCxnSpPr>
          <p:nvPr/>
        </p:nvCxnSpPr>
        <p:spPr>
          <a:xfrm>
            <a:off x="1677298" y="3948466"/>
            <a:ext cx="107119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Arc 14">
            <a:extLst>
              <a:ext uri="{FF2B5EF4-FFF2-40B4-BE49-F238E27FC236}">
                <a16:creationId xmlns:a16="http://schemas.microsoft.com/office/drawing/2014/main" id="{F2D09962-1633-B9DC-F309-2920C17849E1}"/>
              </a:ext>
            </a:extLst>
          </p:cNvPr>
          <p:cNvSpPr/>
          <p:nvPr/>
        </p:nvSpPr>
        <p:spPr>
          <a:xfrm>
            <a:off x="3012407" y="2786846"/>
            <a:ext cx="1118586" cy="989615"/>
          </a:xfrm>
          <a:prstGeom prst="arc">
            <a:avLst>
              <a:gd name="adj1" fmla="val 10066455"/>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Z" dirty="0"/>
          </a:p>
        </p:txBody>
      </p:sp>
      <p:cxnSp>
        <p:nvCxnSpPr>
          <p:cNvPr id="17" name="Straight Arrow Connector 16">
            <a:extLst>
              <a:ext uri="{FF2B5EF4-FFF2-40B4-BE49-F238E27FC236}">
                <a16:creationId xmlns:a16="http://schemas.microsoft.com/office/drawing/2014/main" id="{3A62A871-B943-7178-82B2-57EE2A628080}"/>
              </a:ext>
            </a:extLst>
          </p:cNvPr>
          <p:cNvCxnSpPr>
            <a:cxnSpLocks/>
            <a:stCxn id="15" idx="2"/>
            <a:endCxn id="7" idx="7"/>
          </p:cNvCxnSpPr>
          <p:nvPr/>
        </p:nvCxnSpPr>
        <p:spPr>
          <a:xfrm>
            <a:off x="4130993" y="3281654"/>
            <a:ext cx="38137" cy="1795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FA62C07-7FBD-40F4-70FA-F050F7F99C46}"/>
              </a:ext>
            </a:extLst>
          </p:cNvPr>
          <p:cNvSpPr txBox="1"/>
          <p:nvPr/>
        </p:nvSpPr>
        <p:spPr>
          <a:xfrm>
            <a:off x="10717219" y="3701655"/>
            <a:ext cx="319596" cy="369332"/>
          </a:xfrm>
          <a:prstGeom prst="rect">
            <a:avLst/>
          </a:prstGeom>
          <a:noFill/>
        </p:spPr>
        <p:txBody>
          <a:bodyPr wrap="square" rtlCol="0">
            <a:spAutoFit/>
          </a:bodyPr>
          <a:lstStyle/>
          <a:p>
            <a:r>
              <a:rPr lang="en-US" dirty="0"/>
              <a:t>C</a:t>
            </a:r>
            <a:endParaRPr lang="en-NZ" dirty="0"/>
          </a:p>
        </p:txBody>
      </p:sp>
      <p:sp>
        <p:nvSpPr>
          <p:cNvPr id="24" name="TextBox 23">
            <a:extLst>
              <a:ext uri="{FF2B5EF4-FFF2-40B4-BE49-F238E27FC236}">
                <a16:creationId xmlns:a16="http://schemas.microsoft.com/office/drawing/2014/main" id="{38160860-267E-2817-9F34-082FCA3AF633}"/>
              </a:ext>
            </a:extLst>
          </p:cNvPr>
          <p:cNvSpPr txBox="1"/>
          <p:nvPr/>
        </p:nvSpPr>
        <p:spPr>
          <a:xfrm>
            <a:off x="3417080" y="3763800"/>
            <a:ext cx="309239" cy="369332"/>
          </a:xfrm>
          <a:prstGeom prst="rect">
            <a:avLst/>
          </a:prstGeom>
          <a:noFill/>
        </p:spPr>
        <p:txBody>
          <a:bodyPr wrap="square" rtlCol="0">
            <a:spAutoFit/>
          </a:bodyPr>
          <a:lstStyle/>
          <a:p>
            <a:r>
              <a:rPr lang="en-US" dirty="0"/>
              <a:t>A</a:t>
            </a:r>
            <a:endParaRPr lang="en-NZ" dirty="0"/>
          </a:p>
        </p:txBody>
      </p:sp>
      <p:sp>
        <p:nvSpPr>
          <p:cNvPr id="26" name="TextBox 25">
            <a:extLst>
              <a:ext uri="{FF2B5EF4-FFF2-40B4-BE49-F238E27FC236}">
                <a16:creationId xmlns:a16="http://schemas.microsoft.com/office/drawing/2014/main" id="{B2164E9C-E41F-3B2B-26F7-262D483C93A6}"/>
              </a:ext>
            </a:extLst>
          </p:cNvPr>
          <p:cNvSpPr txBox="1"/>
          <p:nvPr/>
        </p:nvSpPr>
        <p:spPr>
          <a:xfrm>
            <a:off x="3276079" y="2385542"/>
            <a:ext cx="591240" cy="369332"/>
          </a:xfrm>
          <a:prstGeom prst="rect">
            <a:avLst/>
          </a:prstGeom>
          <a:noFill/>
        </p:spPr>
        <p:txBody>
          <a:bodyPr wrap="square" rtlCol="0">
            <a:spAutoFit/>
          </a:bodyPr>
          <a:lstStyle/>
          <a:p>
            <a:r>
              <a:rPr lang="en-US" dirty="0"/>
              <a:t>00R</a:t>
            </a:r>
            <a:endParaRPr lang="en-NZ" dirty="0"/>
          </a:p>
        </p:txBody>
      </p:sp>
      <p:sp>
        <p:nvSpPr>
          <p:cNvPr id="8" name="Oval 7">
            <a:extLst>
              <a:ext uri="{FF2B5EF4-FFF2-40B4-BE49-F238E27FC236}">
                <a16:creationId xmlns:a16="http://schemas.microsoft.com/office/drawing/2014/main" id="{A00881A8-B29E-2554-896D-C8B0B76124A0}"/>
              </a:ext>
            </a:extLst>
          </p:cNvPr>
          <p:cNvSpPr/>
          <p:nvPr/>
        </p:nvSpPr>
        <p:spPr>
          <a:xfrm>
            <a:off x="6330858" y="3248240"/>
            <a:ext cx="1664378" cy="13782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cxnSp>
        <p:nvCxnSpPr>
          <p:cNvPr id="16" name="Straight Arrow Connector 15">
            <a:extLst>
              <a:ext uri="{FF2B5EF4-FFF2-40B4-BE49-F238E27FC236}">
                <a16:creationId xmlns:a16="http://schemas.microsoft.com/office/drawing/2014/main" id="{372B5686-21E6-71B3-810C-28A75E14854E}"/>
              </a:ext>
            </a:extLst>
          </p:cNvPr>
          <p:cNvCxnSpPr>
            <a:cxnSpLocks/>
            <a:stCxn id="8" idx="6"/>
            <a:endCxn id="6" idx="2"/>
          </p:cNvCxnSpPr>
          <p:nvPr/>
        </p:nvCxnSpPr>
        <p:spPr>
          <a:xfrm flipV="1">
            <a:off x="7995236" y="3886322"/>
            <a:ext cx="1781829" cy="510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26D4364D-D72C-BB9D-63E9-2B0205B4D8FE}"/>
              </a:ext>
            </a:extLst>
          </p:cNvPr>
          <p:cNvSpPr txBox="1"/>
          <p:nvPr/>
        </p:nvSpPr>
        <p:spPr>
          <a:xfrm>
            <a:off x="7003249" y="3800420"/>
            <a:ext cx="309239" cy="369332"/>
          </a:xfrm>
          <a:prstGeom prst="rect">
            <a:avLst/>
          </a:prstGeom>
          <a:noFill/>
        </p:spPr>
        <p:txBody>
          <a:bodyPr wrap="square" rtlCol="0">
            <a:spAutoFit/>
          </a:bodyPr>
          <a:lstStyle/>
          <a:p>
            <a:r>
              <a:rPr lang="en-US" dirty="0"/>
              <a:t>B</a:t>
            </a:r>
            <a:endParaRPr lang="en-NZ" dirty="0"/>
          </a:p>
        </p:txBody>
      </p:sp>
      <p:sp>
        <p:nvSpPr>
          <p:cNvPr id="25" name="Arc 24">
            <a:extLst>
              <a:ext uri="{FF2B5EF4-FFF2-40B4-BE49-F238E27FC236}">
                <a16:creationId xmlns:a16="http://schemas.microsoft.com/office/drawing/2014/main" id="{EE7FB318-129B-AF58-F592-26FBEF975C9C}"/>
              </a:ext>
            </a:extLst>
          </p:cNvPr>
          <p:cNvSpPr/>
          <p:nvPr/>
        </p:nvSpPr>
        <p:spPr>
          <a:xfrm>
            <a:off x="4310129" y="2754874"/>
            <a:ext cx="2086513" cy="1227746"/>
          </a:xfrm>
          <a:prstGeom prst="arc">
            <a:avLst>
              <a:gd name="adj1" fmla="val 10684583"/>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Z" dirty="0"/>
          </a:p>
        </p:txBody>
      </p:sp>
      <p:cxnSp>
        <p:nvCxnSpPr>
          <p:cNvPr id="28" name="Straight Arrow Connector 27">
            <a:extLst>
              <a:ext uri="{FF2B5EF4-FFF2-40B4-BE49-F238E27FC236}">
                <a16:creationId xmlns:a16="http://schemas.microsoft.com/office/drawing/2014/main" id="{28FBFC8B-0EDE-7DB1-2A34-03A457C8C247}"/>
              </a:ext>
            </a:extLst>
          </p:cNvPr>
          <p:cNvCxnSpPr>
            <a:stCxn id="25" idx="2"/>
          </p:cNvCxnSpPr>
          <p:nvPr/>
        </p:nvCxnSpPr>
        <p:spPr>
          <a:xfrm>
            <a:off x="6396642" y="3368747"/>
            <a:ext cx="0" cy="92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Arc 28">
            <a:extLst>
              <a:ext uri="{FF2B5EF4-FFF2-40B4-BE49-F238E27FC236}">
                <a16:creationId xmlns:a16="http://schemas.microsoft.com/office/drawing/2014/main" id="{6F04F52A-F78A-3423-D65A-693420FFCA5E}"/>
              </a:ext>
            </a:extLst>
          </p:cNvPr>
          <p:cNvSpPr/>
          <p:nvPr/>
        </p:nvSpPr>
        <p:spPr>
          <a:xfrm flipV="1">
            <a:off x="4310129" y="3988245"/>
            <a:ext cx="2086513" cy="975481"/>
          </a:xfrm>
          <a:prstGeom prst="arc">
            <a:avLst>
              <a:gd name="adj1" fmla="val 10684583"/>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Z" dirty="0"/>
          </a:p>
        </p:txBody>
      </p:sp>
      <p:cxnSp>
        <p:nvCxnSpPr>
          <p:cNvPr id="33" name="Straight Arrow Connector 32">
            <a:extLst>
              <a:ext uri="{FF2B5EF4-FFF2-40B4-BE49-F238E27FC236}">
                <a16:creationId xmlns:a16="http://schemas.microsoft.com/office/drawing/2014/main" id="{3E33DE95-0C7B-43A9-84C9-83B3C800706B}"/>
              </a:ext>
            </a:extLst>
          </p:cNvPr>
          <p:cNvCxnSpPr>
            <a:stCxn id="29" idx="0"/>
          </p:cNvCxnSpPr>
          <p:nvPr/>
        </p:nvCxnSpPr>
        <p:spPr>
          <a:xfrm flipH="1" flipV="1">
            <a:off x="4310129" y="4311341"/>
            <a:ext cx="2682" cy="1296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Arc 34">
            <a:extLst>
              <a:ext uri="{FF2B5EF4-FFF2-40B4-BE49-F238E27FC236}">
                <a16:creationId xmlns:a16="http://schemas.microsoft.com/office/drawing/2014/main" id="{FE4D4972-A4D5-57F0-1D63-42A2E6DFC5EC}"/>
              </a:ext>
            </a:extLst>
          </p:cNvPr>
          <p:cNvSpPr/>
          <p:nvPr/>
        </p:nvSpPr>
        <p:spPr>
          <a:xfrm>
            <a:off x="6509740" y="2743567"/>
            <a:ext cx="1118586" cy="989615"/>
          </a:xfrm>
          <a:prstGeom prst="arc">
            <a:avLst>
              <a:gd name="adj1" fmla="val 10066455"/>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Z" dirty="0"/>
          </a:p>
        </p:txBody>
      </p:sp>
      <p:sp>
        <p:nvSpPr>
          <p:cNvPr id="36" name="TextBox 35">
            <a:extLst>
              <a:ext uri="{FF2B5EF4-FFF2-40B4-BE49-F238E27FC236}">
                <a16:creationId xmlns:a16="http://schemas.microsoft.com/office/drawing/2014/main" id="{4D9CF333-EC8D-345D-0DDF-FECACB40E3DF}"/>
              </a:ext>
            </a:extLst>
          </p:cNvPr>
          <p:cNvSpPr txBox="1"/>
          <p:nvPr/>
        </p:nvSpPr>
        <p:spPr>
          <a:xfrm>
            <a:off x="6773412" y="2342263"/>
            <a:ext cx="591240" cy="369332"/>
          </a:xfrm>
          <a:prstGeom prst="rect">
            <a:avLst/>
          </a:prstGeom>
          <a:noFill/>
        </p:spPr>
        <p:txBody>
          <a:bodyPr wrap="square" rtlCol="0">
            <a:spAutoFit/>
          </a:bodyPr>
          <a:lstStyle/>
          <a:p>
            <a:r>
              <a:rPr lang="en-US" dirty="0"/>
              <a:t>00R</a:t>
            </a:r>
            <a:endParaRPr lang="en-NZ" dirty="0"/>
          </a:p>
        </p:txBody>
      </p:sp>
      <p:cxnSp>
        <p:nvCxnSpPr>
          <p:cNvPr id="38" name="Straight Arrow Connector 37">
            <a:extLst>
              <a:ext uri="{FF2B5EF4-FFF2-40B4-BE49-F238E27FC236}">
                <a16:creationId xmlns:a16="http://schemas.microsoft.com/office/drawing/2014/main" id="{FF65F09D-7439-60CA-07CF-EB33FD7C0471}"/>
              </a:ext>
            </a:extLst>
          </p:cNvPr>
          <p:cNvCxnSpPr>
            <a:stCxn id="35" idx="2"/>
          </p:cNvCxnSpPr>
          <p:nvPr/>
        </p:nvCxnSpPr>
        <p:spPr>
          <a:xfrm>
            <a:off x="7628326" y="3238375"/>
            <a:ext cx="14766" cy="1052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4B6E6737-E818-9027-89B8-1BA166D447F6}"/>
              </a:ext>
            </a:extLst>
          </p:cNvPr>
          <p:cNvSpPr txBox="1"/>
          <p:nvPr/>
        </p:nvSpPr>
        <p:spPr>
          <a:xfrm>
            <a:off x="5024094" y="2385542"/>
            <a:ext cx="591240" cy="369332"/>
          </a:xfrm>
          <a:prstGeom prst="rect">
            <a:avLst/>
          </a:prstGeom>
          <a:noFill/>
        </p:spPr>
        <p:txBody>
          <a:bodyPr wrap="square" rtlCol="0">
            <a:spAutoFit/>
          </a:bodyPr>
          <a:lstStyle/>
          <a:p>
            <a:r>
              <a:rPr lang="en-US" dirty="0"/>
              <a:t>11R</a:t>
            </a:r>
            <a:endParaRPr lang="en-NZ" dirty="0"/>
          </a:p>
        </p:txBody>
      </p:sp>
      <p:sp>
        <p:nvSpPr>
          <p:cNvPr id="40" name="TextBox 39">
            <a:extLst>
              <a:ext uri="{FF2B5EF4-FFF2-40B4-BE49-F238E27FC236}">
                <a16:creationId xmlns:a16="http://schemas.microsoft.com/office/drawing/2014/main" id="{37E3EF15-6AEB-6860-98A2-3801A29EB546}"/>
              </a:ext>
            </a:extLst>
          </p:cNvPr>
          <p:cNvSpPr txBox="1"/>
          <p:nvPr/>
        </p:nvSpPr>
        <p:spPr>
          <a:xfrm>
            <a:off x="8554010" y="3484926"/>
            <a:ext cx="696522" cy="369332"/>
          </a:xfrm>
          <a:prstGeom prst="rect">
            <a:avLst/>
          </a:prstGeom>
          <a:noFill/>
        </p:spPr>
        <p:txBody>
          <a:bodyPr wrap="square" rtlCol="0">
            <a:spAutoFit/>
          </a:bodyPr>
          <a:lstStyle/>
          <a:p>
            <a:r>
              <a:rPr lang="en-US" dirty="0"/>
              <a:t>##R</a:t>
            </a:r>
            <a:endParaRPr lang="en-NZ" dirty="0"/>
          </a:p>
        </p:txBody>
      </p:sp>
      <p:sp>
        <p:nvSpPr>
          <p:cNvPr id="41" name="TextBox 40">
            <a:extLst>
              <a:ext uri="{FF2B5EF4-FFF2-40B4-BE49-F238E27FC236}">
                <a16:creationId xmlns:a16="http://schemas.microsoft.com/office/drawing/2014/main" id="{BE9BFFC8-19F8-F8B4-90C7-4E01E45041C6}"/>
              </a:ext>
            </a:extLst>
          </p:cNvPr>
          <p:cNvSpPr txBox="1"/>
          <p:nvPr/>
        </p:nvSpPr>
        <p:spPr>
          <a:xfrm>
            <a:off x="5132522" y="4982053"/>
            <a:ext cx="591240" cy="369332"/>
          </a:xfrm>
          <a:prstGeom prst="rect">
            <a:avLst/>
          </a:prstGeom>
          <a:noFill/>
        </p:spPr>
        <p:txBody>
          <a:bodyPr wrap="square" rtlCol="0">
            <a:spAutoFit/>
          </a:bodyPr>
          <a:lstStyle/>
          <a:p>
            <a:r>
              <a:rPr lang="en-US" dirty="0"/>
              <a:t>11R</a:t>
            </a:r>
            <a:endParaRPr lang="en-NZ" dirty="0"/>
          </a:p>
        </p:txBody>
      </p:sp>
      <p:sp>
        <p:nvSpPr>
          <p:cNvPr id="2" name="TextBox 1">
            <a:extLst>
              <a:ext uri="{FF2B5EF4-FFF2-40B4-BE49-F238E27FC236}">
                <a16:creationId xmlns:a16="http://schemas.microsoft.com/office/drawing/2014/main" id="{4505A27A-0064-6ABC-3F8E-87F5B85DB3AB}"/>
              </a:ext>
            </a:extLst>
          </p:cNvPr>
          <p:cNvSpPr txBox="1"/>
          <p:nvPr/>
        </p:nvSpPr>
        <p:spPr>
          <a:xfrm>
            <a:off x="2405849" y="363984"/>
            <a:ext cx="7841971" cy="1323439"/>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Slightly more complicated – odd number of 1’s</a:t>
            </a:r>
            <a:endParaRPr lang="en-NZ"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846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D8DE3DA-8A44-E79C-7E72-B527BE147769}"/>
              </a:ext>
            </a:extLst>
          </p:cNvPr>
          <p:cNvSpPr/>
          <p:nvPr/>
        </p:nvSpPr>
        <p:spPr>
          <a:xfrm>
            <a:off x="9796835" y="3351017"/>
            <a:ext cx="1664378" cy="13782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6" name="Oval 5">
            <a:extLst>
              <a:ext uri="{FF2B5EF4-FFF2-40B4-BE49-F238E27FC236}">
                <a16:creationId xmlns:a16="http://schemas.microsoft.com/office/drawing/2014/main" id="{8CD50A39-30D7-8B6B-5A48-6E4F30B13D67}"/>
              </a:ext>
            </a:extLst>
          </p:cNvPr>
          <p:cNvSpPr/>
          <p:nvPr/>
        </p:nvSpPr>
        <p:spPr>
          <a:xfrm>
            <a:off x="9529072" y="3146830"/>
            <a:ext cx="2199905" cy="178663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7" name="Oval 6">
            <a:extLst>
              <a:ext uri="{FF2B5EF4-FFF2-40B4-BE49-F238E27FC236}">
                <a16:creationId xmlns:a16="http://schemas.microsoft.com/office/drawing/2014/main" id="{DE41712B-3F43-1571-0CC9-1C00BF514EAD}"/>
              </a:ext>
            </a:extLst>
          </p:cNvPr>
          <p:cNvSpPr/>
          <p:nvPr/>
        </p:nvSpPr>
        <p:spPr>
          <a:xfrm>
            <a:off x="2500502" y="3413161"/>
            <a:ext cx="1664378" cy="13782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cxnSp>
        <p:nvCxnSpPr>
          <p:cNvPr id="9" name="Straight Arrow Connector 8">
            <a:extLst>
              <a:ext uri="{FF2B5EF4-FFF2-40B4-BE49-F238E27FC236}">
                <a16:creationId xmlns:a16="http://schemas.microsoft.com/office/drawing/2014/main" id="{6BB5CC61-F175-41C8-6EEF-4A47E3A247F1}"/>
              </a:ext>
            </a:extLst>
          </p:cNvPr>
          <p:cNvCxnSpPr>
            <a:cxnSpLocks/>
            <a:endCxn id="7" idx="2"/>
          </p:cNvCxnSpPr>
          <p:nvPr/>
        </p:nvCxnSpPr>
        <p:spPr>
          <a:xfrm>
            <a:off x="1429305" y="4102290"/>
            <a:ext cx="107119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Arc 14">
            <a:extLst>
              <a:ext uri="{FF2B5EF4-FFF2-40B4-BE49-F238E27FC236}">
                <a16:creationId xmlns:a16="http://schemas.microsoft.com/office/drawing/2014/main" id="{F2D09962-1633-B9DC-F309-2920C17849E1}"/>
              </a:ext>
            </a:extLst>
          </p:cNvPr>
          <p:cNvSpPr/>
          <p:nvPr/>
        </p:nvSpPr>
        <p:spPr>
          <a:xfrm>
            <a:off x="2764414" y="2940670"/>
            <a:ext cx="1118586" cy="989615"/>
          </a:xfrm>
          <a:prstGeom prst="arc">
            <a:avLst>
              <a:gd name="adj1" fmla="val 10066455"/>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Z" dirty="0"/>
          </a:p>
        </p:txBody>
      </p:sp>
      <p:cxnSp>
        <p:nvCxnSpPr>
          <p:cNvPr id="17" name="Straight Arrow Connector 16">
            <a:extLst>
              <a:ext uri="{FF2B5EF4-FFF2-40B4-BE49-F238E27FC236}">
                <a16:creationId xmlns:a16="http://schemas.microsoft.com/office/drawing/2014/main" id="{3A62A871-B943-7178-82B2-57EE2A628080}"/>
              </a:ext>
            </a:extLst>
          </p:cNvPr>
          <p:cNvCxnSpPr>
            <a:cxnSpLocks/>
            <a:stCxn id="15" idx="2"/>
            <a:endCxn id="7" idx="7"/>
          </p:cNvCxnSpPr>
          <p:nvPr/>
        </p:nvCxnSpPr>
        <p:spPr>
          <a:xfrm>
            <a:off x="3883000" y="3435478"/>
            <a:ext cx="38137" cy="1795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FA62C07-7FBD-40F4-70FA-F050F7F99C46}"/>
              </a:ext>
            </a:extLst>
          </p:cNvPr>
          <p:cNvSpPr txBox="1"/>
          <p:nvPr/>
        </p:nvSpPr>
        <p:spPr>
          <a:xfrm>
            <a:off x="10469226" y="3855479"/>
            <a:ext cx="319596" cy="369332"/>
          </a:xfrm>
          <a:prstGeom prst="rect">
            <a:avLst/>
          </a:prstGeom>
          <a:noFill/>
        </p:spPr>
        <p:txBody>
          <a:bodyPr wrap="square" rtlCol="0">
            <a:spAutoFit/>
          </a:bodyPr>
          <a:lstStyle/>
          <a:p>
            <a:r>
              <a:rPr lang="en-US" dirty="0"/>
              <a:t>3</a:t>
            </a:r>
            <a:endParaRPr lang="en-NZ" dirty="0"/>
          </a:p>
        </p:txBody>
      </p:sp>
      <p:sp>
        <p:nvSpPr>
          <p:cNvPr id="24" name="TextBox 23">
            <a:extLst>
              <a:ext uri="{FF2B5EF4-FFF2-40B4-BE49-F238E27FC236}">
                <a16:creationId xmlns:a16="http://schemas.microsoft.com/office/drawing/2014/main" id="{38160860-267E-2817-9F34-082FCA3AF633}"/>
              </a:ext>
            </a:extLst>
          </p:cNvPr>
          <p:cNvSpPr txBox="1"/>
          <p:nvPr/>
        </p:nvSpPr>
        <p:spPr>
          <a:xfrm>
            <a:off x="3169087" y="3917624"/>
            <a:ext cx="309239" cy="369332"/>
          </a:xfrm>
          <a:prstGeom prst="rect">
            <a:avLst/>
          </a:prstGeom>
          <a:noFill/>
        </p:spPr>
        <p:txBody>
          <a:bodyPr wrap="square" rtlCol="0">
            <a:spAutoFit/>
          </a:bodyPr>
          <a:lstStyle/>
          <a:p>
            <a:r>
              <a:rPr lang="en-US" dirty="0"/>
              <a:t>1</a:t>
            </a:r>
            <a:endParaRPr lang="en-NZ" dirty="0"/>
          </a:p>
        </p:txBody>
      </p:sp>
      <p:sp>
        <p:nvSpPr>
          <p:cNvPr id="26" name="TextBox 25">
            <a:extLst>
              <a:ext uri="{FF2B5EF4-FFF2-40B4-BE49-F238E27FC236}">
                <a16:creationId xmlns:a16="http://schemas.microsoft.com/office/drawing/2014/main" id="{B2164E9C-E41F-3B2B-26F7-262D483C93A6}"/>
              </a:ext>
            </a:extLst>
          </p:cNvPr>
          <p:cNvSpPr txBox="1"/>
          <p:nvPr/>
        </p:nvSpPr>
        <p:spPr>
          <a:xfrm>
            <a:off x="3179084" y="2583999"/>
            <a:ext cx="299242" cy="369332"/>
          </a:xfrm>
          <a:prstGeom prst="rect">
            <a:avLst/>
          </a:prstGeom>
          <a:noFill/>
        </p:spPr>
        <p:txBody>
          <a:bodyPr wrap="square" rtlCol="0">
            <a:spAutoFit/>
          </a:bodyPr>
          <a:lstStyle/>
          <a:p>
            <a:r>
              <a:rPr lang="en-US" dirty="0"/>
              <a:t>1</a:t>
            </a:r>
            <a:endParaRPr lang="en-NZ" dirty="0"/>
          </a:p>
        </p:txBody>
      </p:sp>
      <p:sp>
        <p:nvSpPr>
          <p:cNvPr id="8" name="Oval 7">
            <a:extLst>
              <a:ext uri="{FF2B5EF4-FFF2-40B4-BE49-F238E27FC236}">
                <a16:creationId xmlns:a16="http://schemas.microsoft.com/office/drawing/2014/main" id="{A00881A8-B29E-2554-896D-C8B0B76124A0}"/>
              </a:ext>
            </a:extLst>
          </p:cNvPr>
          <p:cNvSpPr/>
          <p:nvPr/>
        </p:nvSpPr>
        <p:spPr>
          <a:xfrm>
            <a:off x="6082865" y="3402064"/>
            <a:ext cx="1664378" cy="137825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1" name="TextBox 20">
            <a:extLst>
              <a:ext uri="{FF2B5EF4-FFF2-40B4-BE49-F238E27FC236}">
                <a16:creationId xmlns:a16="http://schemas.microsoft.com/office/drawing/2014/main" id="{26D4364D-D72C-BB9D-63E9-2B0205B4D8FE}"/>
              </a:ext>
            </a:extLst>
          </p:cNvPr>
          <p:cNvSpPr txBox="1"/>
          <p:nvPr/>
        </p:nvSpPr>
        <p:spPr>
          <a:xfrm>
            <a:off x="6755256" y="3954244"/>
            <a:ext cx="309239" cy="369332"/>
          </a:xfrm>
          <a:prstGeom prst="rect">
            <a:avLst/>
          </a:prstGeom>
          <a:noFill/>
        </p:spPr>
        <p:txBody>
          <a:bodyPr wrap="square" rtlCol="0">
            <a:spAutoFit/>
          </a:bodyPr>
          <a:lstStyle/>
          <a:p>
            <a:r>
              <a:rPr lang="en-US" dirty="0"/>
              <a:t>2</a:t>
            </a:r>
            <a:endParaRPr lang="en-NZ" dirty="0"/>
          </a:p>
        </p:txBody>
      </p:sp>
      <p:sp>
        <p:nvSpPr>
          <p:cNvPr id="25" name="Arc 24">
            <a:extLst>
              <a:ext uri="{FF2B5EF4-FFF2-40B4-BE49-F238E27FC236}">
                <a16:creationId xmlns:a16="http://schemas.microsoft.com/office/drawing/2014/main" id="{EE7FB318-129B-AF58-F592-26FBEF975C9C}"/>
              </a:ext>
            </a:extLst>
          </p:cNvPr>
          <p:cNvSpPr/>
          <p:nvPr/>
        </p:nvSpPr>
        <p:spPr>
          <a:xfrm>
            <a:off x="4062136" y="2908698"/>
            <a:ext cx="2086513" cy="1227746"/>
          </a:xfrm>
          <a:prstGeom prst="arc">
            <a:avLst>
              <a:gd name="adj1" fmla="val 10684583"/>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Z" dirty="0"/>
          </a:p>
        </p:txBody>
      </p:sp>
      <p:cxnSp>
        <p:nvCxnSpPr>
          <p:cNvPr id="28" name="Straight Arrow Connector 27">
            <a:extLst>
              <a:ext uri="{FF2B5EF4-FFF2-40B4-BE49-F238E27FC236}">
                <a16:creationId xmlns:a16="http://schemas.microsoft.com/office/drawing/2014/main" id="{28FBFC8B-0EDE-7DB1-2A34-03A457C8C247}"/>
              </a:ext>
            </a:extLst>
          </p:cNvPr>
          <p:cNvCxnSpPr>
            <a:stCxn id="25" idx="2"/>
          </p:cNvCxnSpPr>
          <p:nvPr/>
        </p:nvCxnSpPr>
        <p:spPr>
          <a:xfrm>
            <a:off x="6148649" y="3522571"/>
            <a:ext cx="0" cy="92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Arc 28">
            <a:extLst>
              <a:ext uri="{FF2B5EF4-FFF2-40B4-BE49-F238E27FC236}">
                <a16:creationId xmlns:a16="http://schemas.microsoft.com/office/drawing/2014/main" id="{6F04F52A-F78A-3423-D65A-693420FFCA5E}"/>
              </a:ext>
            </a:extLst>
          </p:cNvPr>
          <p:cNvSpPr/>
          <p:nvPr/>
        </p:nvSpPr>
        <p:spPr>
          <a:xfrm flipV="1">
            <a:off x="4234649" y="4641117"/>
            <a:ext cx="5775351" cy="530270"/>
          </a:xfrm>
          <a:prstGeom prst="arc">
            <a:avLst>
              <a:gd name="adj1" fmla="val 10811841"/>
              <a:gd name="adj2" fmla="val 2154702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Z" dirty="0"/>
          </a:p>
        </p:txBody>
      </p:sp>
      <p:cxnSp>
        <p:nvCxnSpPr>
          <p:cNvPr id="33" name="Straight Arrow Connector 32">
            <a:extLst>
              <a:ext uri="{FF2B5EF4-FFF2-40B4-BE49-F238E27FC236}">
                <a16:creationId xmlns:a16="http://schemas.microsoft.com/office/drawing/2014/main" id="{3E33DE95-0C7B-43A9-84C9-83B3C800706B}"/>
              </a:ext>
            </a:extLst>
          </p:cNvPr>
          <p:cNvCxnSpPr>
            <a:cxnSpLocks/>
            <a:stCxn id="29" idx="0"/>
          </p:cNvCxnSpPr>
          <p:nvPr/>
        </p:nvCxnSpPr>
        <p:spPr>
          <a:xfrm flipH="1" flipV="1">
            <a:off x="4093638" y="4629037"/>
            <a:ext cx="143041" cy="287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Arc 34">
            <a:extLst>
              <a:ext uri="{FF2B5EF4-FFF2-40B4-BE49-F238E27FC236}">
                <a16:creationId xmlns:a16="http://schemas.microsoft.com/office/drawing/2014/main" id="{FE4D4972-A4D5-57F0-1D63-42A2E6DFC5EC}"/>
              </a:ext>
            </a:extLst>
          </p:cNvPr>
          <p:cNvSpPr/>
          <p:nvPr/>
        </p:nvSpPr>
        <p:spPr>
          <a:xfrm>
            <a:off x="6261747" y="2897391"/>
            <a:ext cx="1118586" cy="989615"/>
          </a:xfrm>
          <a:prstGeom prst="arc">
            <a:avLst>
              <a:gd name="adj1" fmla="val 10066455"/>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Z" dirty="0"/>
          </a:p>
        </p:txBody>
      </p:sp>
      <p:sp>
        <p:nvSpPr>
          <p:cNvPr id="36" name="TextBox 35">
            <a:extLst>
              <a:ext uri="{FF2B5EF4-FFF2-40B4-BE49-F238E27FC236}">
                <a16:creationId xmlns:a16="http://schemas.microsoft.com/office/drawing/2014/main" id="{4D9CF333-EC8D-345D-0DDF-FECACB40E3DF}"/>
              </a:ext>
            </a:extLst>
          </p:cNvPr>
          <p:cNvSpPr txBox="1"/>
          <p:nvPr/>
        </p:nvSpPr>
        <p:spPr>
          <a:xfrm>
            <a:off x="6646855" y="2480329"/>
            <a:ext cx="299242" cy="369332"/>
          </a:xfrm>
          <a:prstGeom prst="rect">
            <a:avLst/>
          </a:prstGeom>
          <a:noFill/>
        </p:spPr>
        <p:txBody>
          <a:bodyPr wrap="square" rtlCol="0">
            <a:spAutoFit/>
          </a:bodyPr>
          <a:lstStyle/>
          <a:p>
            <a:r>
              <a:rPr lang="en-US" dirty="0"/>
              <a:t>0</a:t>
            </a:r>
            <a:endParaRPr lang="en-NZ" dirty="0"/>
          </a:p>
        </p:txBody>
      </p:sp>
      <p:cxnSp>
        <p:nvCxnSpPr>
          <p:cNvPr id="38" name="Straight Arrow Connector 37">
            <a:extLst>
              <a:ext uri="{FF2B5EF4-FFF2-40B4-BE49-F238E27FC236}">
                <a16:creationId xmlns:a16="http://schemas.microsoft.com/office/drawing/2014/main" id="{FF65F09D-7439-60CA-07CF-EB33FD7C0471}"/>
              </a:ext>
            </a:extLst>
          </p:cNvPr>
          <p:cNvCxnSpPr>
            <a:stCxn id="35" idx="2"/>
          </p:cNvCxnSpPr>
          <p:nvPr/>
        </p:nvCxnSpPr>
        <p:spPr>
          <a:xfrm>
            <a:off x="7380333" y="3392199"/>
            <a:ext cx="14766" cy="1052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4B6E6737-E818-9027-89B8-1BA166D447F6}"/>
              </a:ext>
            </a:extLst>
          </p:cNvPr>
          <p:cNvSpPr txBox="1"/>
          <p:nvPr/>
        </p:nvSpPr>
        <p:spPr>
          <a:xfrm>
            <a:off x="4983469" y="2565262"/>
            <a:ext cx="299242" cy="369332"/>
          </a:xfrm>
          <a:prstGeom prst="rect">
            <a:avLst/>
          </a:prstGeom>
          <a:noFill/>
        </p:spPr>
        <p:txBody>
          <a:bodyPr wrap="square" rtlCol="0">
            <a:spAutoFit/>
          </a:bodyPr>
          <a:lstStyle/>
          <a:p>
            <a:r>
              <a:rPr lang="en-US" dirty="0"/>
              <a:t>0</a:t>
            </a:r>
            <a:endParaRPr lang="en-NZ" dirty="0"/>
          </a:p>
        </p:txBody>
      </p:sp>
      <p:sp>
        <p:nvSpPr>
          <p:cNvPr id="40" name="TextBox 39">
            <a:extLst>
              <a:ext uri="{FF2B5EF4-FFF2-40B4-BE49-F238E27FC236}">
                <a16:creationId xmlns:a16="http://schemas.microsoft.com/office/drawing/2014/main" id="{37E3EF15-6AEB-6860-98A2-3801A29EB546}"/>
              </a:ext>
            </a:extLst>
          </p:cNvPr>
          <p:cNvSpPr txBox="1"/>
          <p:nvPr/>
        </p:nvSpPr>
        <p:spPr>
          <a:xfrm>
            <a:off x="8306017" y="3638750"/>
            <a:ext cx="591240" cy="369332"/>
          </a:xfrm>
          <a:prstGeom prst="rect">
            <a:avLst/>
          </a:prstGeom>
          <a:noFill/>
        </p:spPr>
        <p:txBody>
          <a:bodyPr wrap="square" rtlCol="0">
            <a:spAutoFit/>
          </a:bodyPr>
          <a:lstStyle/>
          <a:p>
            <a:r>
              <a:rPr lang="en-US" dirty="0"/>
              <a:t>0</a:t>
            </a:r>
            <a:endParaRPr lang="en-NZ" dirty="0"/>
          </a:p>
        </p:txBody>
      </p:sp>
      <p:sp>
        <p:nvSpPr>
          <p:cNvPr id="41" name="TextBox 40">
            <a:extLst>
              <a:ext uri="{FF2B5EF4-FFF2-40B4-BE49-F238E27FC236}">
                <a16:creationId xmlns:a16="http://schemas.microsoft.com/office/drawing/2014/main" id="{BE9BFFC8-19F8-F8B4-90C7-4E01E45041C6}"/>
              </a:ext>
            </a:extLst>
          </p:cNvPr>
          <p:cNvSpPr txBox="1"/>
          <p:nvPr/>
        </p:nvSpPr>
        <p:spPr>
          <a:xfrm>
            <a:off x="6803859" y="5259860"/>
            <a:ext cx="591240" cy="369332"/>
          </a:xfrm>
          <a:prstGeom prst="rect">
            <a:avLst/>
          </a:prstGeom>
          <a:noFill/>
        </p:spPr>
        <p:txBody>
          <a:bodyPr wrap="square" rtlCol="0">
            <a:spAutoFit/>
          </a:bodyPr>
          <a:lstStyle/>
          <a:p>
            <a:r>
              <a:rPr lang="en-US" dirty="0"/>
              <a:t>1</a:t>
            </a:r>
            <a:endParaRPr lang="en-NZ" dirty="0"/>
          </a:p>
        </p:txBody>
      </p:sp>
      <p:cxnSp>
        <p:nvCxnSpPr>
          <p:cNvPr id="3" name="Straight Arrow Connector 2">
            <a:extLst>
              <a:ext uri="{FF2B5EF4-FFF2-40B4-BE49-F238E27FC236}">
                <a16:creationId xmlns:a16="http://schemas.microsoft.com/office/drawing/2014/main" id="{C637FC6D-305E-064F-143E-EA04D65569F2}"/>
              </a:ext>
            </a:extLst>
          </p:cNvPr>
          <p:cNvCxnSpPr>
            <a:cxnSpLocks/>
            <a:stCxn id="6" idx="2"/>
            <a:endCxn id="8" idx="6"/>
          </p:cNvCxnSpPr>
          <p:nvPr/>
        </p:nvCxnSpPr>
        <p:spPr>
          <a:xfrm flipH="1">
            <a:off x="7747243" y="4040146"/>
            <a:ext cx="1781829" cy="510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Arc 26">
            <a:extLst>
              <a:ext uri="{FF2B5EF4-FFF2-40B4-BE49-F238E27FC236}">
                <a16:creationId xmlns:a16="http://schemas.microsoft.com/office/drawing/2014/main" id="{2025FB48-FE37-8E5A-1E10-1394732DC6FA}"/>
              </a:ext>
            </a:extLst>
          </p:cNvPr>
          <p:cNvSpPr/>
          <p:nvPr/>
        </p:nvSpPr>
        <p:spPr>
          <a:xfrm>
            <a:off x="7577912" y="2622318"/>
            <a:ext cx="2318070" cy="1064087"/>
          </a:xfrm>
          <a:prstGeom prst="arc">
            <a:avLst>
              <a:gd name="adj1" fmla="val 10670252"/>
              <a:gd name="adj2" fmla="val 284655"/>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NZ" dirty="0"/>
          </a:p>
        </p:txBody>
      </p:sp>
      <p:cxnSp>
        <p:nvCxnSpPr>
          <p:cNvPr id="31" name="Straight Arrow Connector 30">
            <a:extLst>
              <a:ext uri="{FF2B5EF4-FFF2-40B4-BE49-F238E27FC236}">
                <a16:creationId xmlns:a16="http://schemas.microsoft.com/office/drawing/2014/main" id="{9EF2E752-9D5D-9ACD-F1DC-8CFEC7FE8AAF}"/>
              </a:ext>
            </a:extLst>
          </p:cNvPr>
          <p:cNvCxnSpPr>
            <a:stCxn id="27" idx="2"/>
            <a:endCxn id="6" idx="1"/>
          </p:cNvCxnSpPr>
          <p:nvPr/>
        </p:nvCxnSpPr>
        <p:spPr>
          <a:xfrm flipH="1">
            <a:off x="9851241" y="3249018"/>
            <a:ext cx="26250" cy="1594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1960B843-3AB2-ADD7-5378-7B51CE8F8E9C}"/>
              </a:ext>
            </a:extLst>
          </p:cNvPr>
          <p:cNvSpPr txBox="1"/>
          <p:nvPr/>
        </p:nvSpPr>
        <p:spPr>
          <a:xfrm>
            <a:off x="8424910" y="2270161"/>
            <a:ext cx="472348" cy="369332"/>
          </a:xfrm>
          <a:prstGeom prst="rect">
            <a:avLst/>
          </a:prstGeom>
          <a:noFill/>
        </p:spPr>
        <p:txBody>
          <a:bodyPr wrap="square" rtlCol="0">
            <a:spAutoFit/>
          </a:bodyPr>
          <a:lstStyle/>
          <a:p>
            <a:r>
              <a:rPr lang="en-US" dirty="0"/>
              <a:t>1</a:t>
            </a:r>
            <a:endParaRPr lang="en-NZ" dirty="0"/>
          </a:p>
        </p:txBody>
      </p:sp>
      <p:sp>
        <p:nvSpPr>
          <p:cNvPr id="2" name="TextBox 1">
            <a:extLst>
              <a:ext uri="{FF2B5EF4-FFF2-40B4-BE49-F238E27FC236}">
                <a16:creationId xmlns:a16="http://schemas.microsoft.com/office/drawing/2014/main" id="{669BF1A8-332E-1884-97C1-BBA5755EA07D}"/>
              </a:ext>
            </a:extLst>
          </p:cNvPr>
          <p:cNvSpPr txBox="1"/>
          <p:nvPr/>
        </p:nvSpPr>
        <p:spPr>
          <a:xfrm>
            <a:off x="2601157" y="301841"/>
            <a:ext cx="6507332" cy="1323439"/>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Encoding – strings that end with 01</a:t>
            </a:r>
            <a:endParaRPr lang="en-NZ"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0049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51755"/>
            <a:ext cx="4142839" cy="838573"/>
          </a:xfrm>
        </p:spPr>
        <p:txBody>
          <a:bodyPr>
            <a:noAutofit/>
          </a:bodyPr>
          <a:lstStyle/>
          <a:p>
            <a:r>
              <a:rPr lang="en-US" sz="4000" dirty="0">
                <a:latin typeface="Arial" panose="020B0604020202020204" pitchFamily="34" charset="0"/>
                <a:cs typeface="Arial" panose="020B0604020202020204" pitchFamily="34" charset="0"/>
              </a:rPr>
              <a:t>Encoding</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2" name="TextBox 1">
            <a:extLst>
              <a:ext uri="{FF2B5EF4-FFF2-40B4-BE49-F238E27FC236}">
                <a16:creationId xmlns:a16="http://schemas.microsoft.com/office/drawing/2014/main" id="{F2974C9C-03DD-432A-F690-24D2211A4FA7}"/>
              </a:ext>
            </a:extLst>
          </p:cNvPr>
          <p:cNvSpPr txBox="1"/>
          <p:nvPr/>
        </p:nvSpPr>
        <p:spPr>
          <a:xfrm>
            <a:off x="1958109" y="1233645"/>
            <a:ext cx="4285673" cy="3560975"/>
          </a:xfrm>
          <a:prstGeom prst="rect">
            <a:avLst/>
          </a:prstGeom>
          <a:noFill/>
        </p:spPr>
        <p:txBody>
          <a:bodyPr wrap="square" rtlCol="0">
            <a:spAutoFit/>
          </a:bodyPr>
          <a:lstStyle/>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1111 = Start / end</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111 = End of category ~period</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11 = Change of sub category ~ semicolon</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1 ~ comma</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Number of states</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Accepting states number</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Encoding of states – input </a:t>
            </a:r>
            <a:r>
              <a:rPr lang="de-DE" sz="18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a:t>
            </a:r>
            <a:r>
              <a:rPr lang="de-DE" sz="1800" kern="100" dirty="0">
                <a:effectLst/>
                <a:latin typeface="Aptos" panose="020B0004020202020204" pitchFamily="34" charset="0"/>
                <a:ea typeface="Aptos" panose="020B0004020202020204" pitchFamily="34" charset="0"/>
                <a:cs typeface="Times New Roman" panose="02020603050405020304" pitchFamily="18" charset="0"/>
              </a:rPr>
              <a:t> state</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NZ" dirty="0"/>
          </a:p>
        </p:txBody>
      </p:sp>
      <p:sp>
        <p:nvSpPr>
          <p:cNvPr id="5" name="TextBox 4">
            <a:extLst>
              <a:ext uri="{FF2B5EF4-FFF2-40B4-BE49-F238E27FC236}">
                <a16:creationId xmlns:a16="http://schemas.microsoft.com/office/drawing/2014/main" id="{BB760C47-6AC3-4272-CEF6-586774289B90}"/>
              </a:ext>
            </a:extLst>
          </p:cNvPr>
          <p:cNvSpPr txBox="1"/>
          <p:nvPr/>
        </p:nvSpPr>
        <p:spPr>
          <a:xfrm>
            <a:off x="7361383" y="1233645"/>
            <a:ext cx="4535054" cy="3966342"/>
          </a:xfrm>
          <a:prstGeom prst="rect">
            <a:avLst/>
          </a:prstGeom>
          <a:noFill/>
        </p:spPr>
        <p:txBody>
          <a:bodyPr wrap="square" rtlCol="0">
            <a:spAutoFit/>
          </a:bodyPr>
          <a:lstStyle/>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1111</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 000 111                 No. </a:t>
            </a:r>
            <a:r>
              <a:rPr lang="de-DE" kern="100" dirty="0">
                <a:latin typeface="Aptos" panose="020B0004020202020204" pitchFamily="34" charset="0"/>
                <a:ea typeface="Aptos" panose="020B0004020202020204" pitchFamily="34" charset="0"/>
                <a:cs typeface="Times New Roman" panose="02020603050405020304" pitchFamily="18" charset="0"/>
              </a:rPr>
              <a:t>o</a:t>
            </a:r>
            <a:r>
              <a:rPr lang="de-DE" sz="1800" kern="100" dirty="0">
                <a:effectLst/>
                <a:latin typeface="Aptos" panose="020B0004020202020204" pitchFamily="34" charset="0"/>
                <a:ea typeface="Aptos" panose="020B0004020202020204" pitchFamily="34" charset="0"/>
                <a:cs typeface="Times New Roman" panose="02020603050405020304" pitchFamily="18" charset="0"/>
              </a:rPr>
              <a:t>f states</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 000 111                  Accepting state</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State 1              0010 11   </a:t>
            </a: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0  input goto state 2,         1 input goto state 1</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State 2               001000 11   </a:t>
            </a: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0  input goto state 2, 1 input goto state 3</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State 3                0010         </a:t>
            </a: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0  input goto state 2, 1 input goto state 1</a:t>
            </a: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1111</a:t>
            </a:r>
            <a:endParaRPr lang="en-NZ" dirty="0"/>
          </a:p>
        </p:txBody>
      </p:sp>
      <p:sp>
        <p:nvSpPr>
          <p:cNvPr id="6" name="TextBox 5">
            <a:extLst>
              <a:ext uri="{FF2B5EF4-FFF2-40B4-BE49-F238E27FC236}">
                <a16:creationId xmlns:a16="http://schemas.microsoft.com/office/drawing/2014/main" id="{FE9F7517-2443-31B4-5C47-A02E821018DC}"/>
              </a:ext>
            </a:extLst>
          </p:cNvPr>
          <p:cNvSpPr txBox="1"/>
          <p:nvPr/>
        </p:nvSpPr>
        <p:spPr>
          <a:xfrm>
            <a:off x="1958109" y="5624355"/>
            <a:ext cx="4839853" cy="777521"/>
          </a:xfrm>
          <a:prstGeom prst="rect">
            <a:avLst/>
          </a:prstGeom>
          <a:noFill/>
        </p:spPr>
        <p:txBody>
          <a:bodyPr wrap="square" rtlCol="0">
            <a:spAutoFit/>
          </a:bodyPr>
          <a:lstStyle/>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Encoding:</a:t>
            </a:r>
            <a:endParaRPr lang="de-DE" kern="100" dirty="0">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de-DE" sz="1800" kern="100" dirty="0">
                <a:effectLst/>
                <a:latin typeface="Aptos" panose="020B0004020202020204" pitchFamily="34" charset="0"/>
                <a:ea typeface="Aptos" panose="020B0004020202020204" pitchFamily="34" charset="0"/>
                <a:cs typeface="Times New Roman" panose="02020603050405020304" pitchFamily="18" charset="0"/>
              </a:rPr>
              <a:t>1111000111000111001011001001100101111</a:t>
            </a:r>
          </a:p>
        </p:txBody>
      </p:sp>
    </p:spTree>
    <p:extLst>
      <p:ext uri="{BB962C8B-B14F-4D97-AF65-F5344CB8AC3E}">
        <p14:creationId xmlns:p14="http://schemas.microsoft.com/office/powerpoint/2010/main" val="1441272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1"/>
            <a:ext cx="7449457" cy="812977"/>
          </a:xfrm>
        </p:spPr>
        <p:txBody>
          <a:bodyPr>
            <a:noAutofit/>
          </a:bodyPr>
          <a:lstStyle/>
          <a:p>
            <a:r>
              <a:rPr lang="en-US" sz="4000" dirty="0">
                <a:latin typeface="Arial" panose="020B0604020202020204" pitchFamily="34" charset="0"/>
                <a:cs typeface="Arial" panose="020B0604020202020204" pitchFamily="34" charset="0"/>
              </a:rPr>
              <a:t>Universal</a:t>
            </a:r>
            <a:r>
              <a:rPr lang="en-US" sz="4000" i="1" dirty="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Turing</a:t>
            </a:r>
            <a:r>
              <a:rPr lang="en-US" sz="4000" i="1" dirty="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machine</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pic>
        <p:nvPicPr>
          <p:cNvPr id="6" name="Picture 5">
            <a:extLst>
              <a:ext uri="{FF2B5EF4-FFF2-40B4-BE49-F238E27FC236}">
                <a16:creationId xmlns:a16="http://schemas.microsoft.com/office/drawing/2014/main" id="{FC738284-7240-66D7-192D-5C5241EA4E5C}"/>
              </a:ext>
            </a:extLst>
          </p:cNvPr>
          <p:cNvPicPr>
            <a:picLocks noChangeAspect="1"/>
          </p:cNvPicPr>
          <p:nvPr/>
        </p:nvPicPr>
        <p:blipFill>
          <a:blip r:embed="rId2"/>
          <a:stretch>
            <a:fillRect/>
          </a:stretch>
        </p:blipFill>
        <p:spPr>
          <a:xfrm>
            <a:off x="4247978" y="1394225"/>
            <a:ext cx="3962743" cy="3071126"/>
          </a:xfrm>
          <a:prstGeom prst="rect">
            <a:avLst/>
          </a:prstGeom>
        </p:spPr>
      </p:pic>
      <p:sp>
        <p:nvSpPr>
          <p:cNvPr id="7" name="TextBox 6">
            <a:extLst>
              <a:ext uri="{FF2B5EF4-FFF2-40B4-BE49-F238E27FC236}">
                <a16:creationId xmlns:a16="http://schemas.microsoft.com/office/drawing/2014/main" id="{0ECB3B57-B25A-CCF7-433D-F5D661969319}"/>
              </a:ext>
            </a:extLst>
          </p:cNvPr>
          <p:cNvSpPr txBox="1"/>
          <p:nvPr/>
        </p:nvSpPr>
        <p:spPr>
          <a:xfrm>
            <a:off x="3943927" y="4959495"/>
            <a:ext cx="6271491"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For a machine M and an input I we can write it as (M,I) where M is the encoding of a Turing Machine and I is the input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Turing called this the M configuration.</a:t>
            </a:r>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8433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1"/>
            <a:ext cx="7486402" cy="812977"/>
          </a:xfrm>
        </p:spPr>
        <p:txBody>
          <a:bodyPr>
            <a:noAutofit/>
          </a:bodyPr>
          <a:lstStyle/>
          <a:p>
            <a:r>
              <a:rPr lang="en-US" sz="4000" dirty="0">
                <a:latin typeface="Arial" panose="020B0604020202020204" pitchFamily="34" charset="0"/>
                <a:cs typeface="Arial" panose="020B0604020202020204" pitchFamily="34" charset="0"/>
              </a:rPr>
              <a:t>Universal Turing machine</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4007030" y="4460299"/>
            <a:ext cx="1636994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pic>
        <p:nvPicPr>
          <p:cNvPr id="6" name="Picture 5">
            <a:extLst>
              <a:ext uri="{FF2B5EF4-FFF2-40B4-BE49-F238E27FC236}">
                <a16:creationId xmlns:a16="http://schemas.microsoft.com/office/drawing/2014/main" id="{FC738284-7240-66D7-192D-5C5241EA4E5C}"/>
              </a:ext>
            </a:extLst>
          </p:cNvPr>
          <p:cNvPicPr>
            <a:picLocks noChangeAspect="1"/>
          </p:cNvPicPr>
          <p:nvPr/>
        </p:nvPicPr>
        <p:blipFill>
          <a:blip r:embed="rId2"/>
          <a:stretch>
            <a:fillRect/>
          </a:stretch>
        </p:blipFill>
        <p:spPr>
          <a:xfrm>
            <a:off x="4238741" y="1071972"/>
            <a:ext cx="3962743" cy="3071126"/>
          </a:xfrm>
          <a:prstGeom prst="rect">
            <a:avLst/>
          </a:prstGeom>
        </p:spPr>
      </p:pic>
      <p:sp>
        <p:nvSpPr>
          <p:cNvPr id="2" name="TextBox 1">
            <a:extLst>
              <a:ext uri="{FF2B5EF4-FFF2-40B4-BE49-F238E27FC236}">
                <a16:creationId xmlns:a16="http://schemas.microsoft.com/office/drawing/2014/main" id="{F2974C9C-03DD-432A-F690-24D2211A4FA7}"/>
              </a:ext>
            </a:extLst>
          </p:cNvPr>
          <p:cNvSpPr txBox="1"/>
          <p:nvPr/>
        </p:nvSpPr>
        <p:spPr>
          <a:xfrm>
            <a:off x="3459333" y="5057499"/>
            <a:ext cx="612801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Where the tape contains M1(M,I), M2(M,I), M3(M,I) etc.</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If it can be run by a Turing machine, it can be run by a universal Turing machine.</a:t>
            </a:r>
            <a:endParaRPr lang="en-NZ"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002E586-8F23-5B3E-17DB-76447CA80EB4}"/>
              </a:ext>
            </a:extLst>
          </p:cNvPr>
          <p:cNvSpPr/>
          <p:nvPr/>
        </p:nvSpPr>
        <p:spPr>
          <a:xfrm>
            <a:off x="3906981" y="4493368"/>
            <a:ext cx="1274617" cy="457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TextBox 6">
            <a:extLst>
              <a:ext uri="{FF2B5EF4-FFF2-40B4-BE49-F238E27FC236}">
                <a16:creationId xmlns:a16="http://schemas.microsoft.com/office/drawing/2014/main" id="{42C4A39D-093F-B705-4BF0-D8319DC075EF}"/>
              </a:ext>
            </a:extLst>
          </p:cNvPr>
          <p:cNvSpPr txBox="1"/>
          <p:nvPr/>
        </p:nvSpPr>
        <p:spPr>
          <a:xfrm>
            <a:off x="3999344" y="4493368"/>
            <a:ext cx="127461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M1(M1,I1)</a:t>
            </a:r>
            <a:endParaRPr lang="en-NZ"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18D7E29-501B-5BCF-BB9C-62DA126AA681}"/>
              </a:ext>
            </a:extLst>
          </p:cNvPr>
          <p:cNvSpPr/>
          <p:nvPr/>
        </p:nvSpPr>
        <p:spPr>
          <a:xfrm>
            <a:off x="5189283" y="4493368"/>
            <a:ext cx="1274617" cy="457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TextBox 8">
            <a:extLst>
              <a:ext uri="{FF2B5EF4-FFF2-40B4-BE49-F238E27FC236}">
                <a16:creationId xmlns:a16="http://schemas.microsoft.com/office/drawing/2014/main" id="{FE0FBAC9-47E3-3DAC-1978-E8C5405D2898}"/>
              </a:ext>
            </a:extLst>
          </p:cNvPr>
          <p:cNvSpPr txBox="1"/>
          <p:nvPr/>
        </p:nvSpPr>
        <p:spPr>
          <a:xfrm>
            <a:off x="5281646" y="4493368"/>
            <a:ext cx="127461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M2(M2,I2)</a:t>
            </a:r>
            <a:endParaRPr lang="en-NZ"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62F8631-1A60-0A6F-B7ED-F87AE5DAC30C}"/>
              </a:ext>
            </a:extLst>
          </p:cNvPr>
          <p:cNvSpPr/>
          <p:nvPr/>
        </p:nvSpPr>
        <p:spPr>
          <a:xfrm>
            <a:off x="6463899" y="4493368"/>
            <a:ext cx="1274617" cy="457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TextBox 10">
            <a:extLst>
              <a:ext uri="{FF2B5EF4-FFF2-40B4-BE49-F238E27FC236}">
                <a16:creationId xmlns:a16="http://schemas.microsoft.com/office/drawing/2014/main" id="{6D8A2ABB-5C95-BA31-3603-FA1749F82A6D}"/>
              </a:ext>
            </a:extLst>
          </p:cNvPr>
          <p:cNvSpPr txBox="1"/>
          <p:nvPr/>
        </p:nvSpPr>
        <p:spPr>
          <a:xfrm>
            <a:off x="6556262" y="4493368"/>
            <a:ext cx="151632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M3(M3,I3)</a:t>
            </a:r>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018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1"/>
            <a:ext cx="7486402" cy="812977"/>
          </a:xfrm>
        </p:spPr>
        <p:txBody>
          <a:bodyPr>
            <a:noAutofit/>
          </a:bodyPr>
          <a:lstStyle/>
          <a:p>
            <a:r>
              <a:rPr lang="en-US" sz="4000" dirty="0">
                <a:latin typeface="Arial" panose="020B0604020202020204" pitchFamily="34" charset="0"/>
                <a:cs typeface="Arial" panose="020B0604020202020204" pitchFamily="34" charset="0"/>
              </a:rPr>
              <a:t>Universal Turing machine</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4007030" y="4460299"/>
            <a:ext cx="1636994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pic>
        <p:nvPicPr>
          <p:cNvPr id="6" name="Picture 5">
            <a:extLst>
              <a:ext uri="{FF2B5EF4-FFF2-40B4-BE49-F238E27FC236}">
                <a16:creationId xmlns:a16="http://schemas.microsoft.com/office/drawing/2014/main" id="{FC738284-7240-66D7-192D-5C5241EA4E5C}"/>
              </a:ext>
            </a:extLst>
          </p:cNvPr>
          <p:cNvPicPr>
            <a:picLocks noChangeAspect="1"/>
          </p:cNvPicPr>
          <p:nvPr/>
        </p:nvPicPr>
        <p:blipFill>
          <a:blip r:embed="rId2"/>
          <a:stretch>
            <a:fillRect/>
          </a:stretch>
        </p:blipFill>
        <p:spPr>
          <a:xfrm>
            <a:off x="1746069" y="1707790"/>
            <a:ext cx="3962743" cy="3071126"/>
          </a:xfrm>
          <a:prstGeom prst="rect">
            <a:avLst/>
          </a:prstGeom>
        </p:spPr>
      </p:pic>
      <p:sp>
        <p:nvSpPr>
          <p:cNvPr id="2" name="TextBox 1">
            <a:extLst>
              <a:ext uri="{FF2B5EF4-FFF2-40B4-BE49-F238E27FC236}">
                <a16:creationId xmlns:a16="http://schemas.microsoft.com/office/drawing/2014/main" id="{F2974C9C-03DD-432A-F690-24D2211A4FA7}"/>
              </a:ext>
            </a:extLst>
          </p:cNvPr>
          <p:cNvSpPr txBox="1"/>
          <p:nvPr/>
        </p:nvSpPr>
        <p:spPr>
          <a:xfrm>
            <a:off x="6442678" y="2163508"/>
            <a:ext cx="5583067" cy="341632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Model of a modern computer:</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CPU</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Some form of sequential input – move left and right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Input contains both code and data – stored program computer</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Can be “programmed” so is multi-purpose</a:t>
            </a:r>
          </a:p>
          <a:p>
            <a:endParaRPr lang="en-US" dirty="0">
              <a:latin typeface="Arial" panose="020B0604020202020204" pitchFamily="34" charset="0"/>
              <a:cs typeface="Arial" panose="020B0604020202020204" pitchFamily="34" charset="0"/>
            </a:endParaRPr>
          </a:p>
          <a:p>
            <a:endParaRPr lang="en-NZ"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002E586-8F23-5B3E-17DB-76447CA80EB4}"/>
              </a:ext>
            </a:extLst>
          </p:cNvPr>
          <p:cNvSpPr/>
          <p:nvPr/>
        </p:nvSpPr>
        <p:spPr>
          <a:xfrm>
            <a:off x="1761648" y="5005305"/>
            <a:ext cx="1274617" cy="457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TextBox 6">
            <a:extLst>
              <a:ext uri="{FF2B5EF4-FFF2-40B4-BE49-F238E27FC236}">
                <a16:creationId xmlns:a16="http://schemas.microsoft.com/office/drawing/2014/main" id="{42C4A39D-093F-B705-4BF0-D8319DC075EF}"/>
              </a:ext>
            </a:extLst>
          </p:cNvPr>
          <p:cNvSpPr txBox="1"/>
          <p:nvPr/>
        </p:nvSpPr>
        <p:spPr>
          <a:xfrm>
            <a:off x="1854011" y="5005305"/>
            <a:ext cx="118225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M1(M,I)</a:t>
            </a:r>
            <a:endParaRPr lang="en-NZ"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18D7E29-501B-5BCF-BB9C-62DA126AA681}"/>
              </a:ext>
            </a:extLst>
          </p:cNvPr>
          <p:cNvSpPr/>
          <p:nvPr/>
        </p:nvSpPr>
        <p:spPr>
          <a:xfrm>
            <a:off x="3043950" y="5005305"/>
            <a:ext cx="1274617" cy="457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TextBox 8">
            <a:extLst>
              <a:ext uri="{FF2B5EF4-FFF2-40B4-BE49-F238E27FC236}">
                <a16:creationId xmlns:a16="http://schemas.microsoft.com/office/drawing/2014/main" id="{FE0FBAC9-47E3-3DAC-1978-E8C5405D2898}"/>
              </a:ext>
            </a:extLst>
          </p:cNvPr>
          <p:cNvSpPr txBox="1"/>
          <p:nvPr/>
        </p:nvSpPr>
        <p:spPr>
          <a:xfrm>
            <a:off x="3136313" y="5005305"/>
            <a:ext cx="118225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M2(M,I)</a:t>
            </a:r>
            <a:endParaRPr lang="en-NZ"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62F8631-1A60-0A6F-B7ED-F87AE5DAC30C}"/>
              </a:ext>
            </a:extLst>
          </p:cNvPr>
          <p:cNvSpPr/>
          <p:nvPr/>
        </p:nvSpPr>
        <p:spPr>
          <a:xfrm>
            <a:off x="4318566" y="5005305"/>
            <a:ext cx="1274617" cy="457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TextBox 10">
            <a:extLst>
              <a:ext uri="{FF2B5EF4-FFF2-40B4-BE49-F238E27FC236}">
                <a16:creationId xmlns:a16="http://schemas.microsoft.com/office/drawing/2014/main" id="{6D8A2ABB-5C95-BA31-3603-FA1749F82A6D}"/>
              </a:ext>
            </a:extLst>
          </p:cNvPr>
          <p:cNvSpPr txBox="1"/>
          <p:nvPr/>
        </p:nvSpPr>
        <p:spPr>
          <a:xfrm>
            <a:off x="4410929" y="5005305"/>
            <a:ext cx="118225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M3(M,I)</a:t>
            </a:r>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4503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7643421" cy="1252172"/>
          </a:xfrm>
        </p:spPr>
        <p:txBody>
          <a:bodyPr>
            <a:noAutofit/>
          </a:bodyPr>
          <a:lstStyle/>
          <a:p>
            <a:r>
              <a:rPr lang="en-NZ" sz="4000" dirty="0">
                <a:solidFill>
                  <a:srgbClr val="000000"/>
                </a:solidFill>
                <a:effectLst/>
                <a:latin typeface="Arial" panose="020B0604020202020204" pitchFamily="34" charset="0"/>
                <a:ea typeface="Segoe UI" panose="020B0502040204020203" pitchFamily="34" charset="0"/>
                <a:cs typeface="Arial" panose="020B0604020202020204" pitchFamily="34" charset="0"/>
              </a:rPr>
              <a:t>Reductio ad absurdum</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7" name="TextBox 6">
            <a:extLst>
              <a:ext uri="{FF2B5EF4-FFF2-40B4-BE49-F238E27FC236}">
                <a16:creationId xmlns:a16="http://schemas.microsoft.com/office/drawing/2014/main" id="{0ECB3B57-B25A-CCF7-433D-F5D661969319}"/>
              </a:ext>
            </a:extLst>
          </p:cNvPr>
          <p:cNvSpPr txBox="1"/>
          <p:nvPr/>
        </p:nvSpPr>
        <p:spPr>
          <a:xfrm>
            <a:off x="3038764" y="1942067"/>
            <a:ext cx="6271491" cy="2769989"/>
          </a:xfrm>
          <a:prstGeom prst="rect">
            <a:avLst/>
          </a:prstGeom>
          <a:noFill/>
        </p:spPr>
        <p:txBody>
          <a:bodyPr wrap="square" rtlCol="0">
            <a:spAutoFit/>
          </a:bodyPr>
          <a:lstStyle/>
          <a:p>
            <a:r>
              <a:rPr lang="en-NZ" sz="1800" b="1" dirty="0">
                <a:solidFill>
                  <a:srgbClr val="000000"/>
                </a:solidFill>
                <a:effectLst/>
                <a:latin typeface="Arial" panose="020B0604020202020204" pitchFamily="34" charset="0"/>
                <a:ea typeface="Segoe UI" panose="020B0502040204020203" pitchFamily="34" charset="0"/>
                <a:cs typeface="Arial" panose="020B0604020202020204" pitchFamily="34" charset="0"/>
              </a:rPr>
              <a:t>Reductio ad absurdum</a:t>
            </a:r>
            <a:r>
              <a:rPr lang="en-NZ" sz="1800" dirty="0">
                <a:solidFill>
                  <a:srgbClr val="000000"/>
                </a:solidFill>
                <a:effectLst/>
                <a:latin typeface="Arial" panose="020B0604020202020204" pitchFamily="34" charset="0"/>
                <a:ea typeface="Segoe UI" panose="020B0502040204020203" pitchFamily="34" charset="0"/>
                <a:cs typeface="Arial" panose="020B0604020202020204" pitchFamily="34" charset="0"/>
              </a:rPr>
              <a:t> is a method of argumentation that involves refuting a proposition by demonstrating an absurd outcome if the proposition is assumed true</a:t>
            </a:r>
            <a:r>
              <a:rPr lang="en-NZ" sz="1800" b="1" baseline="30000" dirty="0">
                <a:solidFill>
                  <a:srgbClr val="174AE4"/>
                </a:solidFill>
                <a:effectLst/>
                <a:latin typeface="Arial" panose="020B0604020202020204" pitchFamily="34" charset="0"/>
                <a:ea typeface="Segoe UI" panose="020B0502040204020203" pitchFamily="34" charset="0"/>
                <a:cs typeface="Arial" panose="020B0604020202020204" pitchFamily="34" charset="0"/>
              </a:rPr>
              <a:t>.</a:t>
            </a:r>
          </a:p>
          <a:p>
            <a:endParaRPr lang="en-NZ" b="1" baseline="30000" dirty="0">
              <a:solidFill>
                <a:srgbClr val="174AE4"/>
              </a:solidFill>
              <a:latin typeface="Arial" panose="020B0604020202020204" pitchFamily="34" charset="0"/>
              <a:ea typeface="Segoe UI" panose="020B0502040204020203" pitchFamily="34" charset="0"/>
              <a:cs typeface="Arial" panose="020B0604020202020204" pitchFamily="34" charset="0"/>
            </a:endParaRPr>
          </a:p>
          <a:p>
            <a:r>
              <a:rPr lang="en-NZ" sz="1800" dirty="0">
                <a:solidFill>
                  <a:srgbClr val="000000"/>
                </a:solidFill>
                <a:effectLst/>
                <a:latin typeface="Arial" panose="020B0604020202020204" pitchFamily="34" charset="0"/>
                <a:ea typeface="Segoe UI" panose="020B0502040204020203" pitchFamily="34" charset="0"/>
                <a:cs typeface="Arial" panose="020B0604020202020204" pitchFamily="34" charset="0"/>
              </a:rPr>
              <a:t> This method involves extending the implications of an argument to a stage of absurdity, thereby disproving the validity or common sense of the argument itself </a:t>
            </a:r>
          </a:p>
          <a:p>
            <a:endParaRPr lang="en-NZ" dirty="0">
              <a:solidFill>
                <a:srgbClr val="000000"/>
              </a:solidFill>
              <a:latin typeface="Arial" panose="020B0604020202020204" pitchFamily="34" charset="0"/>
              <a:ea typeface="Segoe UI" panose="020B0502040204020203" pitchFamily="34" charset="0"/>
              <a:cs typeface="Arial" panose="020B0604020202020204" pitchFamily="34" charset="0"/>
            </a:endParaRPr>
          </a:p>
          <a:p>
            <a:r>
              <a:rPr lang="en-NZ" dirty="0">
                <a:solidFill>
                  <a:srgbClr val="000000"/>
                </a:solidFill>
                <a:effectLst/>
                <a:latin typeface="Arial" panose="020B0604020202020204" pitchFamily="34" charset="0"/>
                <a:ea typeface="Segoe UI" panose="020B0502040204020203" pitchFamily="34" charset="0"/>
                <a:cs typeface="Arial" panose="020B0604020202020204" pitchFamily="34" charset="0"/>
              </a:rPr>
              <a:t>Essentially, proof by contradiction.</a:t>
            </a:r>
          </a:p>
          <a:p>
            <a:endParaRPr lang="en-NZ" dirty="0"/>
          </a:p>
        </p:txBody>
      </p:sp>
    </p:spTree>
    <p:extLst>
      <p:ext uri="{BB962C8B-B14F-4D97-AF65-F5344CB8AC3E}">
        <p14:creationId xmlns:p14="http://schemas.microsoft.com/office/powerpoint/2010/main" val="762274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1"/>
            <a:ext cx="5178746" cy="726775"/>
          </a:xfrm>
        </p:spPr>
        <p:txBody>
          <a:bodyPr>
            <a:noAutofit/>
          </a:bodyPr>
          <a:lstStyle/>
          <a:p>
            <a:r>
              <a:rPr lang="en-US" sz="4000" dirty="0">
                <a:latin typeface="Arial" panose="020B0604020202020204" pitchFamily="34" charset="0"/>
                <a:cs typeface="Arial" panose="020B0604020202020204" pitchFamily="34" charset="0"/>
              </a:rPr>
              <a:t>Alan Turing</a:t>
            </a:r>
            <a:endParaRPr lang="en-NZ" sz="4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A51043E-A5E1-BB1E-66C2-6FD161EAFD6C}"/>
              </a:ext>
            </a:extLst>
          </p:cNvPr>
          <p:cNvPicPr>
            <a:picLocks noChangeAspect="1"/>
          </p:cNvPicPr>
          <p:nvPr/>
        </p:nvPicPr>
        <p:blipFill>
          <a:blip r:embed="rId2"/>
          <a:stretch>
            <a:fillRect/>
          </a:stretch>
        </p:blipFill>
        <p:spPr>
          <a:xfrm>
            <a:off x="2214296" y="1492087"/>
            <a:ext cx="2933954" cy="3848433"/>
          </a:xfrm>
          <a:prstGeom prst="rect">
            <a:avLst/>
          </a:prstGeom>
        </p:spPr>
      </p:pic>
      <p:sp>
        <p:nvSpPr>
          <p:cNvPr id="8" name="TextBox 7">
            <a:extLst>
              <a:ext uri="{FF2B5EF4-FFF2-40B4-BE49-F238E27FC236}">
                <a16:creationId xmlns:a16="http://schemas.microsoft.com/office/drawing/2014/main" id="{C83E72F6-419F-6396-C634-B388F1B9C876}"/>
              </a:ext>
            </a:extLst>
          </p:cNvPr>
          <p:cNvSpPr txBox="1"/>
          <p:nvPr/>
        </p:nvSpPr>
        <p:spPr>
          <a:xfrm>
            <a:off x="5921406" y="1492087"/>
            <a:ext cx="6152226" cy="341632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Turing was educated at a top private school.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 entered the University of Cambridge to study mathematics in 1931.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After graduating in 1934, he was elected to a fellowship at King’s College in recognition of his research in probability theory.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1936, his seminal paper “On Computable Numbers, with an Application to the </a:t>
            </a:r>
            <a:r>
              <a:rPr lang="en-US" i="1" dirty="0">
                <a:latin typeface="Arial" panose="020B0604020202020204" pitchFamily="34" charset="0"/>
                <a:cs typeface="Arial" panose="020B0604020202020204" pitchFamily="34" charset="0"/>
              </a:rPr>
              <a:t>Entscheidungsproblem”</a:t>
            </a:r>
            <a:r>
              <a:rPr lang="en-US" dirty="0">
                <a:latin typeface="Arial" panose="020B0604020202020204" pitchFamily="34" charset="0"/>
                <a:cs typeface="Arial" panose="020B0604020202020204" pitchFamily="34" charset="0"/>
              </a:rPr>
              <a:t> was accepted for publication</a:t>
            </a:r>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0114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7754257" cy="605626"/>
          </a:xfrm>
        </p:spPr>
        <p:txBody>
          <a:bodyPr>
            <a:noAutofit/>
          </a:bodyPr>
          <a:lstStyle/>
          <a:p>
            <a:r>
              <a:rPr lang="en-US" sz="4000" dirty="0">
                <a:latin typeface="Arial" panose="020B0604020202020204" pitchFamily="34" charset="0"/>
                <a:cs typeface="Arial" panose="020B0604020202020204" pitchFamily="34" charset="0"/>
              </a:rPr>
              <a:t>The barber paradox</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7" name="TextBox 6">
            <a:extLst>
              <a:ext uri="{FF2B5EF4-FFF2-40B4-BE49-F238E27FC236}">
                <a16:creationId xmlns:a16="http://schemas.microsoft.com/office/drawing/2014/main" id="{0ECB3B57-B25A-CCF7-433D-F5D661969319}"/>
              </a:ext>
            </a:extLst>
          </p:cNvPr>
          <p:cNvSpPr txBox="1"/>
          <p:nvPr/>
        </p:nvSpPr>
        <p:spPr>
          <a:xfrm>
            <a:off x="2438400" y="1662545"/>
            <a:ext cx="9180944" cy="3214470"/>
          </a:xfrm>
          <a:prstGeom prst="rect">
            <a:avLst/>
          </a:prstGeom>
          <a:noFill/>
        </p:spPr>
        <p:txBody>
          <a:bodyPr wrap="square" rtlCol="0">
            <a:spAutoFit/>
          </a:bodyPr>
          <a:lstStyle/>
          <a:p>
            <a:pPr marL="342900" lvl="0" indent="-342900">
              <a:tabLst>
                <a:tab pos="457200" algn="l"/>
              </a:tabLst>
            </a:pPr>
            <a:r>
              <a:rPr lang="en-NZ" b="1" dirty="0">
                <a:solidFill>
                  <a:srgbClr val="111111"/>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The Scenario</a:t>
            </a:r>
            <a:r>
              <a:rPr lang="en-NZ" dirty="0">
                <a:solidFill>
                  <a:srgbClr val="111111"/>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a:t>
            </a:r>
            <a:endParaRPr lang="en-NZ" dirty="0">
              <a:effectLst/>
              <a:highlight>
                <a:srgbClr val="FFFFFF"/>
              </a:highlight>
              <a:latin typeface="Arial" panose="020B0604020202020204" pitchFamily="34" charset="0"/>
              <a:ea typeface="Times New Roman" panose="02020603050405020304" pitchFamily="18" charset="0"/>
              <a:cs typeface="Arial" panose="020B0604020202020204" pitchFamily="34"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rPr>
              <a:t>Imagine a small village with a single barber.</a:t>
            </a:r>
          </a:p>
          <a:p>
            <a:pPr marL="742950" lvl="1" indent="-285750">
              <a:lnSpc>
                <a:spcPct val="107000"/>
              </a:lnSpc>
              <a:spcAft>
                <a:spcPts val="800"/>
              </a:spcAft>
              <a:buSzPts val="1000"/>
              <a:buFont typeface="Courier New" panose="02070309020205020404" pitchFamily="49" charset="0"/>
              <a:buChar char="o"/>
              <a:tabLst>
                <a:tab pos="914400" algn="l"/>
              </a:tabLst>
            </a:pPr>
            <a:r>
              <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rPr>
              <a:t>The barber is defined as the person who shaves all those, and only those, who do not shave themselves.</a:t>
            </a:r>
          </a:p>
          <a:p>
            <a:pPr marL="342900" lvl="0" indent="-342900">
              <a:tabLst>
                <a:tab pos="457200" algn="l"/>
              </a:tabLst>
            </a:pPr>
            <a:r>
              <a:rPr lang="en-NZ" b="1" dirty="0">
                <a:solidFill>
                  <a:srgbClr val="111111"/>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The Question</a:t>
            </a:r>
            <a:r>
              <a:rPr lang="en-NZ" dirty="0">
                <a:solidFill>
                  <a:srgbClr val="111111"/>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a:t>
            </a:r>
            <a:endParaRPr lang="en-NZ" dirty="0">
              <a:effectLst/>
              <a:highlight>
                <a:srgbClr val="FFFFFF"/>
              </a:highlight>
              <a:latin typeface="Arial" panose="020B0604020202020204" pitchFamily="34" charset="0"/>
              <a:ea typeface="Times New Roman" panose="02020603050405020304" pitchFamily="18" charset="0"/>
              <a:cs typeface="Arial" panose="020B0604020202020204" pitchFamily="34"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rPr>
              <a:t>Now, consider the following questions: </a:t>
            </a:r>
          </a:p>
          <a:p>
            <a:pPr marL="742950" lvl="1" indent="-285750">
              <a:lnSpc>
                <a:spcPct val="107000"/>
              </a:lnSpc>
              <a:spcAft>
                <a:spcPts val="800"/>
              </a:spcAft>
              <a:buSzPts val="1000"/>
              <a:buFont typeface="Courier New" panose="02070309020205020404" pitchFamily="49" charset="0"/>
              <a:buChar char="o"/>
              <a:tabLst>
                <a:tab pos="914400" algn="l"/>
              </a:tabLst>
            </a:pPr>
            <a:r>
              <a:rPr lang="en-NZ" b="1"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rPr>
              <a:t>Does the barber shave himself?</a:t>
            </a:r>
          </a:p>
          <a:p>
            <a:pPr marL="742950" lvl="1" indent="-285750">
              <a:lnSpc>
                <a:spcPct val="107000"/>
              </a:lnSpc>
              <a:spcAft>
                <a:spcPts val="800"/>
              </a:spcAft>
              <a:buSzPts val="1000"/>
              <a:buFont typeface="Courier New" panose="02070309020205020404" pitchFamily="49" charset="0"/>
              <a:buChar char="o"/>
              <a:tabLst>
                <a:tab pos="914400" algn="l"/>
              </a:tabLst>
            </a:pPr>
            <a:r>
              <a:rPr lang="en-NZ" b="1" kern="100" dirty="0">
                <a:solidFill>
                  <a:srgbClr val="111111"/>
                </a:solidFill>
                <a:highlight>
                  <a:srgbClr val="FFFFFF"/>
                </a:highlight>
                <a:latin typeface="Arial" panose="020B0604020202020204" pitchFamily="34" charset="0"/>
                <a:ea typeface="Aptos" panose="020B0004020202020204" pitchFamily="34" charset="0"/>
                <a:cs typeface="Arial" panose="020B0604020202020204" pitchFamily="34" charset="0"/>
              </a:rPr>
              <a:t>Does the barber even exist?</a:t>
            </a:r>
            <a:endPar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endParaRPr>
          </a:p>
          <a:p>
            <a:endParaRPr lang="en-NZ" dirty="0"/>
          </a:p>
        </p:txBody>
      </p:sp>
    </p:spTree>
    <p:extLst>
      <p:ext uri="{BB962C8B-B14F-4D97-AF65-F5344CB8AC3E}">
        <p14:creationId xmlns:p14="http://schemas.microsoft.com/office/powerpoint/2010/main" val="41937638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7754257" cy="605626"/>
          </a:xfrm>
        </p:spPr>
        <p:txBody>
          <a:bodyPr>
            <a:noAutofit/>
          </a:bodyPr>
          <a:lstStyle/>
          <a:p>
            <a:r>
              <a:rPr lang="en-US" sz="4000" dirty="0">
                <a:latin typeface="Arial" panose="020B0604020202020204" pitchFamily="34" charset="0"/>
                <a:cs typeface="Arial" panose="020B0604020202020204" pitchFamily="34" charset="0"/>
              </a:rPr>
              <a:t>The barber paradox</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7" name="TextBox 6">
            <a:extLst>
              <a:ext uri="{FF2B5EF4-FFF2-40B4-BE49-F238E27FC236}">
                <a16:creationId xmlns:a16="http://schemas.microsoft.com/office/drawing/2014/main" id="{0ECB3B57-B25A-CCF7-433D-F5D661969319}"/>
              </a:ext>
            </a:extLst>
          </p:cNvPr>
          <p:cNvSpPr txBox="1"/>
          <p:nvPr/>
        </p:nvSpPr>
        <p:spPr>
          <a:xfrm>
            <a:off x="2604655" y="1542472"/>
            <a:ext cx="9180944" cy="4605107"/>
          </a:xfrm>
          <a:prstGeom prst="rect">
            <a:avLst/>
          </a:prstGeom>
          <a:noFill/>
        </p:spPr>
        <p:txBody>
          <a:bodyPr wrap="square" rtlCol="0">
            <a:spAutoFit/>
          </a:bodyPr>
          <a:lstStyle/>
          <a:p>
            <a:pPr marL="342900" lvl="0" indent="-342900">
              <a:tabLst>
                <a:tab pos="457200" algn="l"/>
              </a:tabLst>
            </a:pPr>
            <a:r>
              <a:rPr lang="en-NZ" b="1" dirty="0">
                <a:solidFill>
                  <a:srgbClr val="111111"/>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Analysis</a:t>
            </a:r>
            <a:r>
              <a:rPr lang="en-NZ" dirty="0">
                <a:solidFill>
                  <a:srgbClr val="111111"/>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a:t>
            </a:r>
            <a:endParaRPr lang="en-NZ" dirty="0">
              <a:effectLst/>
              <a:highlight>
                <a:srgbClr val="FFFFFF"/>
              </a:highlight>
              <a:latin typeface="Arial" panose="020B0604020202020204" pitchFamily="34" charset="0"/>
              <a:ea typeface="Times New Roman" panose="02020603050405020304" pitchFamily="18" charset="0"/>
              <a:cs typeface="Arial" panose="020B0604020202020204" pitchFamily="34"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rPr>
              <a:t>If the barber shaves himself, then he must be part of the group of people he shaves (those who do not shave themselves).</a:t>
            </a:r>
          </a:p>
          <a:p>
            <a:pPr marL="1143000" lvl="2" indent="-228600">
              <a:lnSpc>
                <a:spcPct val="107000"/>
              </a:lnSpc>
              <a:spcAft>
                <a:spcPts val="800"/>
              </a:spcAft>
              <a:buSzPts val="1000"/>
              <a:buFont typeface="Wingdings" panose="05000000000000000000" pitchFamily="2" charset="2"/>
              <a:buChar char=""/>
              <a:tabLst>
                <a:tab pos="1371600" algn="l"/>
              </a:tabLst>
            </a:pPr>
            <a:r>
              <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rPr>
              <a:t>But this contradicts the definition of the barber, as he should only shave those who do not shave themselves.</a:t>
            </a:r>
          </a:p>
          <a:p>
            <a:pPr marL="742950" lvl="1" indent="-285750">
              <a:lnSpc>
                <a:spcPct val="107000"/>
              </a:lnSpc>
              <a:spcAft>
                <a:spcPts val="800"/>
              </a:spcAft>
              <a:buSzPts val="1000"/>
              <a:buFont typeface="Courier New" panose="02070309020205020404" pitchFamily="49" charset="0"/>
              <a:buChar char="o"/>
              <a:tabLst>
                <a:tab pos="914400" algn="l"/>
              </a:tabLst>
            </a:pPr>
            <a:r>
              <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rPr>
              <a:t>Conversely, if the barber does not shave himself, then he fits the criteria for being shaved by the specified barber.</a:t>
            </a:r>
          </a:p>
          <a:p>
            <a:pPr marL="1143000" lvl="2" indent="-228600">
              <a:lnSpc>
                <a:spcPct val="107000"/>
              </a:lnSpc>
              <a:spcAft>
                <a:spcPts val="800"/>
              </a:spcAft>
              <a:buSzPts val="1000"/>
              <a:buFont typeface="Wingdings" panose="05000000000000000000" pitchFamily="2" charset="2"/>
              <a:buChar char=""/>
              <a:tabLst>
                <a:tab pos="1371600" algn="l"/>
              </a:tabLst>
            </a:pPr>
            <a:r>
              <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rPr>
              <a:t>In this case, he must shave himself as the barber.</a:t>
            </a:r>
          </a:p>
          <a:p>
            <a:pPr marL="742950" lvl="1" indent="-285750">
              <a:lnSpc>
                <a:spcPct val="107000"/>
              </a:lnSpc>
              <a:spcAft>
                <a:spcPts val="800"/>
              </a:spcAft>
              <a:buSzPts val="1000"/>
              <a:buFont typeface="Courier New" panose="02070309020205020404" pitchFamily="49" charset="0"/>
              <a:buChar char="o"/>
              <a:tabLst>
                <a:tab pos="914400" algn="l"/>
              </a:tabLst>
            </a:pPr>
            <a:r>
              <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rPr>
              <a:t>Either way, we encounter a logical inconsistency.</a:t>
            </a:r>
          </a:p>
          <a:p>
            <a:pPr marL="342900" lvl="0" indent="-342900">
              <a:tabLst>
                <a:tab pos="457200" algn="l"/>
              </a:tabLst>
            </a:pPr>
            <a:r>
              <a:rPr lang="en-NZ" b="1" dirty="0">
                <a:solidFill>
                  <a:srgbClr val="111111"/>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Resolution</a:t>
            </a:r>
            <a:r>
              <a:rPr lang="en-NZ" dirty="0">
                <a:solidFill>
                  <a:srgbClr val="111111"/>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a:t>
            </a:r>
            <a:endParaRPr lang="en-NZ" dirty="0">
              <a:effectLst/>
              <a:highlight>
                <a:srgbClr val="FFFFFF"/>
              </a:highlight>
              <a:latin typeface="Arial" panose="020B0604020202020204" pitchFamily="34" charset="0"/>
              <a:ea typeface="Times New Roman" panose="02020603050405020304" pitchFamily="18" charset="0"/>
              <a:cs typeface="Arial" panose="020B0604020202020204" pitchFamily="34"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rPr>
              <a:t>The paradox reveals that no such barber can exist in reality.</a:t>
            </a:r>
          </a:p>
          <a:p>
            <a:pPr marL="742950" lvl="1" indent="-285750">
              <a:lnSpc>
                <a:spcPct val="107000"/>
              </a:lnSpc>
              <a:spcAft>
                <a:spcPts val="800"/>
              </a:spcAft>
              <a:buSzPts val="1000"/>
              <a:buFont typeface="Courier New" panose="02070309020205020404" pitchFamily="49" charset="0"/>
              <a:buChar char="o"/>
              <a:tabLst>
                <a:tab pos="914400" algn="l"/>
              </a:tabLst>
            </a:pPr>
            <a:r>
              <a:rPr lang="en-NZ" kern="100" dirty="0">
                <a:solidFill>
                  <a:srgbClr val="111111"/>
                </a:solidFill>
                <a:highlight>
                  <a:srgbClr val="FFFFFF"/>
                </a:highlight>
                <a:latin typeface="Arial" panose="020B0604020202020204" pitchFamily="34" charset="0"/>
                <a:ea typeface="Aptos" panose="020B0004020202020204" pitchFamily="34" charset="0"/>
                <a:cs typeface="Arial" panose="020B0604020202020204" pitchFamily="34" charset="0"/>
              </a:rPr>
              <a:t>The problem arises from the self-referential nature of the barber</a:t>
            </a:r>
            <a:endPar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endParaRPr>
          </a:p>
          <a:p>
            <a:endParaRPr lang="en-NZ" dirty="0"/>
          </a:p>
        </p:txBody>
      </p:sp>
    </p:spTree>
    <p:extLst>
      <p:ext uri="{BB962C8B-B14F-4D97-AF65-F5344CB8AC3E}">
        <p14:creationId xmlns:p14="http://schemas.microsoft.com/office/powerpoint/2010/main" val="964260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1920602" y="337126"/>
            <a:ext cx="9883103" cy="891953"/>
          </a:xfrm>
        </p:spPr>
        <p:txBody>
          <a:bodyPr>
            <a:noAutofit/>
          </a:bodyPr>
          <a:lstStyle/>
          <a:p>
            <a:r>
              <a:rPr lang="en-US" sz="4000" dirty="0">
                <a:latin typeface="Arial" panose="020B0604020202020204" pitchFamily="34" charset="0"/>
                <a:cs typeface="Arial" panose="020B0604020202020204" pitchFamily="34" charset="0"/>
              </a:rPr>
              <a:t>The halting problem – input (M) into M</a:t>
            </a:r>
            <a:endParaRPr lang="en-NZ" sz="4000" dirty="0">
              <a:latin typeface="Arial" panose="020B0604020202020204" pitchFamily="34" charset="0"/>
              <a:cs typeface="Arial" panose="020B0604020202020204" pitchFamily="34" charset="0"/>
            </a:endParaRPr>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B838B3E-6755-BE37-F1CB-1BBEAE94A53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Z"/>
          </a:p>
        </p:txBody>
      </p:sp>
      <p:sp>
        <p:nvSpPr>
          <p:cNvPr id="5" name="TextBox 4">
            <a:extLst>
              <a:ext uri="{FF2B5EF4-FFF2-40B4-BE49-F238E27FC236}">
                <a16:creationId xmlns:a16="http://schemas.microsoft.com/office/drawing/2014/main" id="{2E158CCB-0437-B19D-B7DE-F822185A8177}"/>
              </a:ext>
            </a:extLst>
          </p:cNvPr>
          <p:cNvSpPr txBox="1"/>
          <p:nvPr/>
        </p:nvSpPr>
        <p:spPr>
          <a:xfrm>
            <a:off x="2867487" y="1731146"/>
            <a:ext cx="8034292" cy="2031325"/>
          </a:xfrm>
          <a:prstGeom prst="rect">
            <a:avLst/>
          </a:prstGeom>
          <a:noFill/>
        </p:spPr>
        <p:txBody>
          <a:bodyPr wrap="square" rtlCol="0">
            <a:spAutoFit/>
          </a:bodyPr>
          <a:lstStyle/>
          <a:p>
            <a:r>
              <a:rPr lang="en-US" dirty="0"/>
              <a:t>What happens if we feed M(M,I) into itself i.e. M(M,M)?</a:t>
            </a:r>
          </a:p>
          <a:p>
            <a:endParaRPr lang="en-US" dirty="0"/>
          </a:p>
          <a:p>
            <a:r>
              <a:rPr lang="en-US" dirty="0"/>
              <a:t>Recall the encoding of a machine that accepts strings ending in 01:</a:t>
            </a:r>
          </a:p>
          <a:p>
            <a:endParaRPr lang="en-US" dirty="0"/>
          </a:p>
          <a:p>
            <a:r>
              <a:rPr lang="de-DE" sz="1800" kern="100" dirty="0">
                <a:effectLst/>
                <a:latin typeface="Aptos" panose="020B0004020202020204" pitchFamily="34" charset="0"/>
                <a:ea typeface="Aptos" panose="020B0004020202020204" pitchFamily="34" charset="0"/>
                <a:cs typeface="Times New Roman" panose="02020603050405020304" pitchFamily="18" charset="0"/>
              </a:rPr>
              <a:t>1111000111000111001011001001100101111</a:t>
            </a:r>
          </a:p>
          <a:p>
            <a:endParaRPr lang="en-US" dirty="0"/>
          </a:p>
          <a:p>
            <a:r>
              <a:rPr lang="en-US" dirty="0"/>
              <a:t>So this machine M(M,M) will reject the input.</a:t>
            </a:r>
            <a:endParaRPr lang="en-NZ" dirty="0"/>
          </a:p>
        </p:txBody>
      </p:sp>
    </p:spTree>
    <p:extLst>
      <p:ext uri="{BB962C8B-B14F-4D97-AF65-F5344CB8AC3E}">
        <p14:creationId xmlns:p14="http://schemas.microsoft.com/office/powerpoint/2010/main" val="853979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812606" y="161691"/>
            <a:ext cx="5828340" cy="891953"/>
          </a:xfrm>
        </p:spPr>
        <p:txBody>
          <a:bodyPr>
            <a:noAutofit/>
          </a:bodyPr>
          <a:lstStyle/>
          <a:p>
            <a:r>
              <a:rPr lang="en-US" sz="4000" dirty="0">
                <a:latin typeface="Arial" panose="020B0604020202020204" pitchFamily="34" charset="0"/>
                <a:cs typeface="Arial" panose="020B0604020202020204" pitchFamily="34" charset="0"/>
              </a:rPr>
              <a:t>The halting problem (1)</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B838B3E-6755-BE37-F1CB-1BBEAE94A536}"/>
              </a:ext>
            </a:extLst>
          </p:cNvPr>
          <p:cNvSpPr>
            <a:spLocks noChangeArrowheads="1"/>
          </p:cNvSpPr>
          <p:nvPr/>
        </p:nvSpPr>
        <p:spPr bwMode="auto">
          <a:xfrm>
            <a:off x="655782" y="309653"/>
            <a:ext cx="489527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a:p>
        </p:txBody>
      </p:sp>
      <p:pic>
        <p:nvPicPr>
          <p:cNvPr id="1028" name="Picture 2" descr="A diagram of a diagram&#10;&#10;Description automatically generated">
            <a:extLst>
              <a:ext uri="{FF2B5EF4-FFF2-40B4-BE49-F238E27FC236}">
                <a16:creationId xmlns:a16="http://schemas.microsoft.com/office/drawing/2014/main" id="{A55FC1D5-ED1C-BA83-492B-2CA7ED45EB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963" y="1426729"/>
            <a:ext cx="6934073" cy="4696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998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812606" y="161691"/>
            <a:ext cx="5061721" cy="891953"/>
          </a:xfrm>
        </p:spPr>
        <p:txBody>
          <a:bodyPr>
            <a:noAutofit/>
          </a:bodyPr>
          <a:lstStyle/>
          <a:p>
            <a:r>
              <a:rPr lang="en-US" sz="4000" dirty="0">
                <a:latin typeface="Arial" panose="020B0604020202020204" pitchFamily="34" charset="0"/>
                <a:cs typeface="Arial" panose="020B0604020202020204" pitchFamily="34" charset="0"/>
              </a:rPr>
              <a:t>The halting problem</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6B838B3E-6755-BE37-F1CB-1BBEAE94A53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Z"/>
          </a:p>
        </p:txBody>
      </p:sp>
      <p:pic>
        <p:nvPicPr>
          <p:cNvPr id="1028" name="Picture 2" descr="A diagram of a diagram&#10;&#10;Description automatically generated">
            <a:extLst>
              <a:ext uri="{FF2B5EF4-FFF2-40B4-BE49-F238E27FC236}">
                <a16:creationId xmlns:a16="http://schemas.microsoft.com/office/drawing/2014/main" id="{A55FC1D5-ED1C-BA83-492B-2CA7ED45EB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0691" y="161691"/>
            <a:ext cx="2774742" cy="187954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23BEFBB-A9E5-B475-49F0-69CB1BCD4E76}"/>
              </a:ext>
            </a:extLst>
          </p:cNvPr>
          <p:cNvSpPr txBox="1"/>
          <p:nvPr/>
        </p:nvSpPr>
        <p:spPr>
          <a:xfrm>
            <a:off x="2022764" y="2041236"/>
            <a:ext cx="8626764" cy="397031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NZ" altLang="en-US" dirty="0">
                <a:latin typeface="Arial" panose="020B0604020202020204" pitchFamily="34" charset="0"/>
                <a:ea typeface="Times New Roman" panose="02020603050405020304" pitchFamily="18" charset="0"/>
                <a:cs typeface="Arial" panose="020B0604020202020204" pitchFamily="34" charset="0"/>
              </a:rPr>
              <a:t>W</a:t>
            </a: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hat happens if we feed this program to itself? </a:t>
            </a:r>
          </a:p>
          <a:p>
            <a:pPr marL="0" marR="0" lvl="0" indent="0" algn="l" defTabSz="914400" rtl="0" eaLnBrk="0" fontAlgn="base" latinLnBrk="0" hangingPunct="0">
              <a:lnSpc>
                <a:spcPct val="100000"/>
              </a:lnSpc>
              <a:spcBef>
                <a:spcPct val="0"/>
              </a:spcBef>
              <a:spcAft>
                <a:spcPct val="0"/>
              </a:spcAft>
              <a:buClrTx/>
              <a:buSzTx/>
              <a:buFontTx/>
              <a:buNone/>
              <a:tabLst/>
            </a:pPr>
            <a:endParaRPr lang="en-NZ" altLang="en-US"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If it doesn't halt, then it halts. </a:t>
            </a:r>
          </a:p>
          <a:p>
            <a:pPr marL="0" marR="0" lvl="0" indent="0" algn="l" defTabSz="914400" rtl="0" eaLnBrk="0" fontAlgn="base" latinLnBrk="0" hangingPunct="0">
              <a:lnSpc>
                <a:spcPct val="100000"/>
              </a:lnSpc>
              <a:spcBef>
                <a:spcPct val="0"/>
              </a:spcBef>
              <a:spcAft>
                <a:spcPct val="0"/>
              </a:spcAft>
              <a:buClrTx/>
              <a:buSzTx/>
              <a:buFontTx/>
              <a:buNone/>
              <a:tabLst/>
            </a:pPr>
            <a:endParaRPr lang="en-NZ" altLang="en-US"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If it does halt, then it doesn't halt. </a:t>
            </a:r>
          </a:p>
          <a:p>
            <a:pPr marL="0" marR="0" lvl="0" indent="0" algn="l" defTabSz="914400" rtl="0" eaLnBrk="0" fontAlgn="base" latinLnBrk="0" hangingPunct="0">
              <a:lnSpc>
                <a:spcPct val="100000"/>
              </a:lnSpc>
              <a:spcBef>
                <a:spcPct val="0"/>
              </a:spcBef>
              <a:spcAft>
                <a:spcPct val="0"/>
              </a:spcAft>
              <a:buClrTx/>
              <a:buSzTx/>
              <a:buFontTx/>
              <a:buNone/>
              <a:tabLst/>
            </a:pPr>
            <a:endParaRPr lang="en-NZ" altLang="en-US"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So, does it halt or not?</a:t>
            </a:r>
            <a:endParaRPr kumimoji="0" lang="en-NZ"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The answer is that there is no answer. </a:t>
            </a:r>
          </a:p>
          <a:p>
            <a:pPr marL="0" marR="0" lvl="0" indent="0" algn="l" defTabSz="914400" rtl="0" eaLnBrk="0" fontAlgn="base" latinLnBrk="0" hangingPunct="0">
              <a:lnSpc>
                <a:spcPct val="100000"/>
              </a:lnSpc>
              <a:spcBef>
                <a:spcPct val="0"/>
              </a:spcBef>
              <a:spcAft>
                <a:spcPct val="0"/>
              </a:spcAft>
              <a:buClrTx/>
              <a:buSzTx/>
              <a:buFontTx/>
              <a:buNone/>
              <a:tabLst/>
            </a:pPr>
            <a:endParaRPr lang="en-NZ" altLang="en-US"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It's the computer programming equivalent of saying "I always lie": </a:t>
            </a:r>
          </a:p>
          <a:p>
            <a:pPr marL="0" marR="0" lvl="0" indent="0" algn="l" defTabSz="914400" rtl="0" eaLnBrk="0" fontAlgn="base" latinLnBrk="0" hangingPunct="0">
              <a:lnSpc>
                <a:spcPct val="100000"/>
              </a:lnSpc>
              <a:spcBef>
                <a:spcPct val="0"/>
              </a:spcBef>
              <a:spcAft>
                <a:spcPct val="0"/>
              </a:spcAft>
              <a:buClrTx/>
              <a:buSzTx/>
              <a:buFontTx/>
              <a:buNone/>
              <a:tabLst/>
            </a:pPr>
            <a:endParaRPr lang="en-NZ" altLang="en-US"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If it's true, then it's not true, and if it's not true, then it's true.</a:t>
            </a:r>
            <a:endParaRPr kumimoji="0" lang="en-NZ"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endParaRPr lang="en-NZ" dirty="0"/>
          </a:p>
        </p:txBody>
      </p:sp>
    </p:spTree>
    <p:extLst>
      <p:ext uri="{BB962C8B-B14F-4D97-AF65-F5344CB8AC3E}">
        <p14:creationId xmlns:p14="http://schemas.microsoft.com/office/powerpoint/2010/main" val="24176537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1"/>
            <a:ext cx="7338621" cy="891953"/>
          </a:xfrm>
        </p:spPr>
        <p:txBody>
          <a:bodyPr>
            <a:noAutofit/>
          </a:bodyPr>
          <a:lstStyle/>
          <a:p>
            <a:r>
              <a:rPr lang="en-US" sz="4000" dirty="0">
                <a:latin typeface="Arial" panose="020B0604020202020204" pitchFamily="34" charset="0"/>
                <a:cs typeface="Arial" panose="020B0604020202020204" pitchFamily="34" charset="0"/>
              </a:rPr>
              <a:t>The halting problem (2)</a:t>
            </a:r>
            <a:endParaRPr lang="en-NZ" sz="4000" dirty="0">
              <a:latin typeface="Arial" panose="020B0604020202020204" pitchFamily="34" charset="0"/>
              <a:cs typeface="Arial" panose="020B0604020202020204" pitchFamily="34" charset="0"/>
            </a:endParaRPr>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163CF6FB-678E-8AE2-CBD7-D38546ABA178}"/>
              </a:ext>
            </a:extLst>
          </p:cNvPr>
          <p:cNvSpPr txBox="1"/>
          <p:nvPr/>
        </p:nvSpPr>
        <p:spPr>
          <a:xfrm>
            <a:off x="2263806" y="1544715"/>
            <a:ext cx="8336132" cy="4801314"/>
          </a:xfrm>
          <a:prstGeom prst="rect">
            <a:avLst/>
          </a:prstGeom>
          <a:noFill/>
        </p:spPr>
        <p:txBody>
          <a:bodyPr wrap="square" rtlCol="0">
            <a:spAutoFit/>
          </a:bodyPr>
          <a:lstStyle/>
          <a:p>
            <a:r>
              <a:rPr lang="en-US" dirty="0"/>
              <a:t>We showed a machine rejecting its own encoding.</a:t>
            </a:r>
          </a:p>
          <a:p>
            <a:endParaRPr lang="en-US" dirty="0"/>
          </a:p>
          <a:p>
            <a:r>
              <a:rPr lang="en-US" dirty="0"/>
              <a:t>Is there a general machine MNA which will tell us which machines do not accept their encoding?</a:t>
            </a:r>
          </a:p>
          <a:p>
            <a:endParaRPr lang="en-US" dirty="0"/>
          </a:p>
          <a:p>
            <a:r>
              <a:rPr lang="en-US" dirty="0"/>
              <a:t>Assume MNA exists.</a:t>
            </a:r>
          </a:p>
          <a:p>
            <a:endParaRPr lang="en-US" dirty="0"/>
          </a:p>
          <a:p>
            <a:r>
              <a:rPr lang="en-US" dirty="0"/>
              <a:t>Either MNA accepts (MNA), or it rejects it.</a:t>
            </a:r>
          </a:p>
          <a:p>
            <a:endParaRPr lang="en-US" dirty="0"/>
          </a:p>
          <a:p>
            <a:r>
              <a:rPr lang="en-US" dirty="0"/>
              <a:t>If MNA accepts (MNA), then it is a machine that accepts its encoding, but by definition, it doesn’t</a:t>
            </a:r>
          </a:p>
          <a:p>
            <a:endParaRPr lang="en-US" dirty="0"/>
          </a:p>
          <a:p>
            <a:r>
              <a:rPr lang="en-US" dirty="0"/>
              <a:t>If MNA does not accept (MNA) then it is a machine that does not accept its encoding, but by definition, MNA accepts encodings of machines that do not accept their encodings</a:t>
            </a:r>
          </a:p>
          <a:p>
            <a:endParaRPr lang="en-US" dirty="0"/>
          </a:p>
          <a:p>
            <a:r>
              <a:rPr lang="en-US" dirty="0"/>
              <a:t>MNA can’t exist</a:t>
            </a:r>
            <a:endParaRPr lang="en-NZ" dirty="0"/>
          </a:p>
        </p:txBody>
      </p:sp>
    </p:spTree>
    <p:extLst>
      <p:ext uri="{BB962C8B-B14F-4D97-AF65-F5344CB8AC3E}">
        <p14:creationId xmlns:p14="http://schemas.microsoft.com/office/powerpoint/2010/main" val="461366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1"/>
            <a:ext cx="7338621" cy="891953"/>
          </a:xfrm>
        </p:spPr>
        <p:txBody>
          <a:bodyPr>
            <a:noAutofit/>
          </a:bodyPr>
          <a:lstStyle/>
          <a:p>
            <a:r>
              <a:rPr lang="en-US" sz="4000" dirty="0">
                <a:latin typeface="Arial" panose="020B0604020202020204" pitchFamily="34" charset="0"/>
                <a:cs typeface="Arial" panose="020B0604020202020204" pitchFamily="34" charset="0"/>
              </a:rPr>
              <a:t>The halting problem (3)</a:t>
            </a:r>
            <a:endParaRPr lang="en-NZ" sz="4000" dirty="0">
              <a:latin typeface="Arial" panose="020B0604020202020204" pitchFamily="34" charset="0"/>
              <a:cs typeface="Arial" panose="020B0604020202020204" pitchFamily="34" charset="0"/>
            </a:endParaRPr>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7BDF8C6D-3483-96C8-8AB0-161B9D6A15CE}"/>
              </a:ext>
            </a:extLst>
          </p:cNvPr>
          <p:cNvSpPr txBox="1"/>
          <p:nvPr/>
        </p:nvSpPr>
        <p:spPr>
          <a:xfrm>
            <a:off x="2929631" y="1571348"/>
            <a:ext cx="8167456" cy="4524315"/>
          </a:xfrm>
          <a:prstGeom prst="rect">
            <a:avLst/>
          </a:prstGeom>
          <a:noFill/>
        </p:spPr>
        <p:txBody>
          <a:bodyPr wrap="square" rtlCol="0">
            <a:spAutoFit/>
          </a:bodyPr>
          <a:lstStyle/>
          <a:p>
            <a:endParaRPr lang="en-US" dirty="0"/>
          </a:p>
          <a:p>
            <a:r>
              <a:rPr lang="en-US" dirty="0">
                <a:latin typeface="Arial" panose="020B0604020202020204" pitchFamily="34" charset="0"/>
                <a:cs typeface="Arial" panose="020B0604020202020204" pitchFamily="34" charset="0"/>
              </a:rPr>
              <a:t>ATM = {[</a:t>
            </a:r>
            <a:r>
              <a:rPr lang="en-US" dirty="0" err="1">
                <a:latin typeface="Arial" panose="020B0604020202020204" pitchFamily="34" charset="0"/>
                <a:cs typeface="Arial" panose="020B0604020202020204" pitchFamily="34" charset="0"/>
              </a:rPr>
              <a:t>M,w</a:t>
            </a:r>
            <a:r>
              <a:rPr lang="en-US" dirty="0">
                <a:latin typeface="Arial" panose="020B0604020202020204" pitchFamily="34" charset="0"/>
                <a:cs typeface="Arial" panose="020B0604020202020204" pitchFamily="34" charset="0"/>
              </a:rPr>
              <a:t>] | M is a TM and M accepts w}.</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PROOF: We assume that ATM is decidable and obtain a contradiction.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Suppose that H is a decider for ATM.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On input, where M is a TM and w is a string, H halts and accepts if M accepts w.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Furthermore, H halts and rejects if M fails to accept w.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other words, we assume that H is a TM, where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a:t>
            </a:r>
            <a:r>
              <a:rPr lang="en-US" dirty="0" err="1">
                <a:latin typeface="Arial" panose="020B0604020202020204" pitchFamily="34" charset="0"/>
                <a:cs typeface="Arial" panose="020B0604020202020204" pitchFamily="34" charset="0"/>
              </a:rPr>
              <a:t>M,w</a:t>
            </a:r>
            <a:r>
              <a:rPr lang="en-US" dirty="0">
                <a:latin typeface="Arial" panose="020B0604020202020204" pitchFamily="34" charset="0"/>
                <a:cs typeface="Arial" panose="020B0604020202020204" pitchFamily="34" charset="0"/>
              </a:rPr>
              <a:t>]) = {accept if M accepts w}</a:t>
            </a:r>
          </a:p>
          <a:p>
            <a:r>
              <a:rPr lang="en-US" dirty="0">
                <a:latin typeface="Arial" panose="020B0604020202020204" pitchFamily="34" charset="0"/>
                <a:cs typeface="Arial" panose="020B0604020202020204" pitchFamily="34" charset="0"/>
              </a:rPr>
              <a:t>         = {reject if M does not accept w.}</a:t>
            </a:r>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5462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1"/>
            <a:ext cx="7338621" cy="891953"/>
          </a:xfrm>
        </p:spPr>
        <p:txBody>
          <a:bodyPr>
            <a:noAutofit/>
          </a:bodyPr>
          <a:lstStyle/>
          <a:p>
            <a:r>
              <a:rPr lang="en-US" sz="4000" dirty="0">
                <a:latin typeface="Arial" panose="020B0604020202020204" pitchFamily="34" charset="0"/>
                <a:cs typeface="Arial" panose="020B0604020202020204" pitchFamily="34" charset="0"/>
              </a:rPr>
              <a:t>The halting problem</a:t>
            </a:r>
            <a:endParaRPr lang="en-NZ" sz="4000" dirty="0">
              <a:latin typeface="Arial" panose="020B0604020202020204" pitchFamily="34" charset="0"/>
              <a:cs typeface="Arial" panose="020B0604020202020204" pitchFamily="34" charset="0"/>
            </a:endParaRPr>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7BDF8C6D-3483-96C8-8AB0-161B9D6A15CE}"/>
              </a:ext>
            </a:extLst>
          </p:cNvPr>
          <p:cNvSpPr txBox="1"/>
          <p:nvPr/>
        </p:nvSpPr>
        <p:spPr>
          <a:xfrm>
            <a:off x="2929631" y="1571348"/>
            <a:ext cx="8167456" cy="5078313"/>
          </a:xfrm>
          <a:prstGeom prst="rect">
            <a:avLst/>
          </a:prstGeom>
          <a:noFill/>
        </p:spPr>
        <p:txBody>
          <a:bodyPr wrap="square" rtlCol="0">
            <a:spAutoFit/>
          </a:bodyPr>
          <a:lstStyle/>
          <a:p>
            <a:endParaRPr lang="en-US" dirty="0"/>
          </a:p>
          <a:p>
            <a:r>
              <a:rPr lang="en-US" dirty="0">
                <a:latin typeface="Arial" panose="020B0604020202020204" pitchFamily="34" charset="0"/>
                <a:cs typeface="Arial" panose="020B0604020202020204" pitchFamily="34" charset="0"/>
              </a:rPr>
              <a:t>Now we construct a new Turing machine D with H as a subroutine.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new TM calls H to determine what M does when the input to M is its own description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Once D has determined this information, it does the opposite.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That is, it rejects if M accepts and accepts if M rejects.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following is a description of D.</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 = "On input [M], where M is a TM:</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1. Run H on input [M, [M]].</a:t>
            </a:r>
          </a:p>
          <a:p>
            <a:r>
              <a:rPr lang="en-US" dirty="0">
                <a:latin typeface="Arial" panose="020B0604020202020204" pitchFamily="34" charset="0"/>
                <a:cs typeface="Arial" panose="020B0604020202020204" pitchFamily="34" charset="0"/>
              </a:rPr>
              <a:t>2. Output the opposite of what H outputs; that is, if H accepts, reject and if H rejects, accept."</a:t>
            </a:r>
          </a:p>
          <a:p>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4820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1"/>
            <a:ext cx="7338621" cy="891953"/>
          </a:xfrm>
        </p:spPr>
        <p:txBody>
          <a:bodyPr>
            <a:noAutofit/>
          </a:bodyPr>
          <a:lstStyle/>
          <a:p>
            <a:r>
              <a:rPr lang="en-US" sz="4000" dirty="0">
                <a:latin typeface="Arial" panose="020B0604020202020204" pitchFamily="34" charset="0"/>
                <a:cs typeface="Arial" panose="020B0604020202020204" pitchFamily="34" charset="0"/>
              </a:rPr>
              <a:t>The halting problem</a:t>
            </a:r>
            <a:endParaRPr lang="en-NZ" sz="4000" dirty="0">
              <a:latin typeface="Arial" panose="020B0604020202020204" pitchFamily="34" charset="0"/>
              <a:cs typeface="Arial" panose="020B0604020202020204" pitchFamily="34" charset="0"/>
            </a:endParaRPr>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7BDF8C6D-3483-96C8-8AB0-161B9D6A15CE}"/>
              </a:ext>
            </a:extLst>
          </p:cNvPr>
          <p:cNvSpPr txBox="1"/>
          <p:nvPr/>
        </p:nvSpPr>
        <p:spPr>
          <a:xfrm>
            <a:off x="2929631" y="1571348"/>
            <a:ext cx="8167456" cy="5200270"/>
          </a:xfrm>
          <a:prstGeom prst="rect">
            <a:avLst/>
          </a:prstGeom>
          <a:noFill/>
        </p:spPr>
        <p:txBody>
          <a:bodyPr wrap="square" rtlCol="0">
            <a:spAutoFit/>
          </a:bodyPr>
          <a:lstStyle/>
          <a:p>
            <a:endParaRPr lang="en-US" dirty="0"/>
          </a:p>
          <a:p>
            <a:r>
              <a:rPr lang="en-US" dirty="0">
                <a:latin typeface="Arial" panose="020B0604020202020204" pitchFamily="34" charset="0"/>
                <a:cs typeface="Arial" panose="020B0604020202020204" pitchFamily="34" charset="0"/>
              </a:rPr>
              <a:t>D([M]) = { accept if M does not accept [M]</a:t>
            </a:r>
          </a:p>
          <a:p>
            <a:r>
              <a:rPr lang="en-US" dirty="0">
                <a:latin typeface="Arial" panose="020B0604020202020204" pitchFamily="34" charset="0"/>
                <a:cs typeface="Arial" panose="020B0604020202020204" pitchFamily="34" charset="0"/>
              </a:rPr>
              <a:t>       = { reject if M accepts [M]</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What happens when we run D with its own description as input?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that case, we get: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D([D]) = {accept if D does not accept [D]</a:t>
            </a:r>
          </a:p>
          <a:p>
            <a:r>
              <a:rPr lang="en-US" dirty="0">
                <a:latin typeface="Arial" panose="020B0604020202020204" pitchFamily="34" charset="0"/>
                <a:cs typeface="Arial" panose="020B0604020202020204" pitchFamily="34" charset="0"/>
              </a:rPr>
              <a:t>       = {reject if D accepts [D]</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If D(D) halts, Halt(D,D) told us that D(D) would run forever.</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If D(D) runs forever, Halt(D,D) told us that D(D) would halt.</a:t>
            </a:r>
          </a:p>
          <a:p>
            <a:endParaRPr lang="en-US" dirty="0">
              <a:latin typeface="Arial" panose="020B0604020202020204" pitchFamily="34" charset="0"/>
              <a:cs typeface="Arial" panose="020B0604020202020204" pitchFamily="34" charset="0"/>
            </a:endParaRPr>
          </a:p>
          <a:p>
            <a:r>
              <a:rPr lang="en-NZ" kern="100" dirty="0">
                <a:solidFill>
                  <a:srgbClr val="111111"/>
                </a:solidFill>
                <a:highlight>
                  <a:srgbClr val="FFFFFF"/>
                </a:highlight>
                <a:latin typeface="Arial" panose="020B0604020202020204" pitchFamily="34" charset="0"/>
                <a:ea typeface="Aptos" panose="020B0004020202020204" pitchFamily="34" charset="0"/>
                <a:cs typeface="Arial" panose="020B0604020202020204" pitchFamily="34" charset="0"/>
              </a:rPr>
              <a:t>The problem arises from the self-referential nature of D[M]</a:t>
            </a:r>
            <a:endParaRPr lang="en-NZ" kern="100" dirty="0">
              <a:solidFill>
                <a:srgbClr val="111111"/>
              </a:solidFill>
              <a:effectLst/>
              <a:highlight>
                <a:srgbClr val="FFFFFF"/>
              </a:highlight>
              <a:latin typeface="Arial" panose="020B0604020202020204" pitchFamily="34" charset="0"/>
              <a:ea typeface="Aptos" panose="020B0004020202020204" pitchFamily="34" charset="0"/>
              <a:cs typeface="Arial" panose="020B0604020202020204" pitchFamily="34" charset="0"/>
            </a:endParaRPr>
          </a:p>
          <a:p>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4008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1"/>
            <a:ext cx="7338621" cy="891953"/>
          </a:xfrm>
        </p:spPr>
        <p:txBody>
          <a:bodyPr>
            <a:noAutofit/>
          </a:bodyPr>
          <a:lstStyle/>
          <a:p>
            <a:r>
              <a:rPr lang="en-US" sz="4000" dirty="0">
                <a:latin typeface="Arial" panose="020B0604020202020204" pitchFamily="34" charset="0"/>
                <a:cs typeface="Arial" panose="020B0604020202020204" pitchFamily="34" charset="0"/>
              </a:rPr>
              <a:t>The halting problem</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7" name="TextBox 6">
            <a:extLst>
              <a:ext uri="{FF2B5EF4-FFF2-40B4-BE49-F238E27FC236}">
                <a16:creationId xmlns:a16="http://schemas.microsoft.com/office/drawing/2014/main" id="{0ECB3B57-B25A-CCF7-433D-F5D661969319}"/>
              </a:ext>
            </a:extLst>
          </p:cNvPr>
          <p:cNvSpPr txBox="1"/>
          <p:nvPr/>
        </p:nvSpPr>
        <p:spPr>
          <a:xfrm>
            <a:off x="2438401" y="1542472"/>
            <a:ext cx="9180944" cy="5139869"/>
          </a:xfrm>
          <a:prstGeom prst="rect">
            <a:avLst/>
          </a:prstGeom>
          <a:noFill/>
        </p:spPr>
        <p:txBody>
          <a:bodyPr wrap="square" rtlCol="0">
            <a:spAutoFit/>
          </a:bodyPr>
          <a:lstStyle/>
          <a:p>
            <a:r>
              <a:rPr lang="en-NZ" dirty="0">
                <a:effectLst/>
                <a:latin typeface="Arial" panose="020B0604020202020204" pitchFamily="34" charset="0"/>
                <a:ea typeface="Times New Roman" panose="02020603050405020304" pitchFamily="18" charset="0"/>
                <a:cs typeface="Arial" panose="020B0604020202020204" pitchFamily="34" charset="0"/>
              </a:rPr>
              <a:t>Assume we have a procedure HALTS that takes as input a program P and input data D and answers yes if P halts on input D and no otherwise. </a:t>
            </a:r>
          </a:p>
          <a:p>
            <a:endParaRPr lang="en-NZ"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Given the program HALTS, we can construct a new (more limited) program that tests whether a program P halts when the input data is a copy of P. </a:t>
            </a:r>
          </a:p>
          <a:p>
            <a:pPr marL="0" marR="0" lvl="0" indent="0" algn="l" defTabSz="914400" rtl="0" eaLnBrk="0" fontAlgn="base" latinLnBrk="0" hangingPunct="0">
              <a:lnSpc>
                <a:spcPct val="100000"/>
              </a:lnSpc>
              <a:spcBef>
                <a:spcPct val="0"/>
              </a:spcBef>
              <a:spcAft>
                <a:spcPct val="0"/>
              </a:spcAft>
              <a:buClrTx/>
              <a:buSzTx/>
              <a:buFontTx/>
              <a:buNone/>
              <a:tabLst/>
            </a:pPr>
            <a:endParaRPr lang="en-NZ" altLang="en-US"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procedure NEWHALTS(P);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if </a:t>
            </a:r>
          </a:p>
          <a:p>
            <a:pPr marL="0" marR="0" lvl="0" indent="0" algn="l" defTabSz="914400" rtl="0" eaLnBrk="0" fontAlgn="base" latinLnBrk="0" hangingPunct="0">
              <a:lnSpc>
                <a:spcPct val="100000"/>
              </a:lnSpc>
              <a:spcBef>
                <a:spcPct val="0"/>
              </a:spcBef>
              <a:spcAft>
                <a:spcPct val="0"/>
              </a:spcAft>
              <a:buClrTx/>
              <a:buSzTx/>
              <a:buFontTx/>
              <a:buNone/>
              <a:tabLst/>
            </a:pPr>
            <a:r>
              <a:rPr lang="en-NZ" altLang="en-US" dirty="0">
                <a:latin typeface="Arial" panose="020B0604020202020204" pitchFamily="34" charset="0"/>
                <a:ea typeface="Times New Roman" panose="02020603050405020304" pitchFamily="18" charset="0"/>
                <a:cs typeface="Arial" panose="020B0604020202020204" pitchFamily="34" charset="0"/>
              </a:rPr>
              <a:t>	</a:t>
            </a: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HALTS(P,P) then writeln('Yes');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else </a:t>
            </a:r>
          </a:p>
          <a:p>
            <a:pPr marL="0" marR="0" lvl="0" indent="0" algn="l" defTabSz="914400" rtl="0" eaLnBrk="0" fontAlgn="base" latinLnBrk="0" hangingPunct="0">
              <a:lnSpc>
                <a:spcPct val="100000"/>
              </a:lnSpc>
              <a:spcBef>
                <a:spcPct val="0"/>
              </a:spcBef>
              <a:spcAft>
                <a:spcPct val="0"/>
              </a:spcAft>
              <a:buClrTx/>
              <a:buSzTx/>
              <a:buFontTx/>
              <a:buNone/>
              <a:tabLst/>
            </a:pPr>
            <a:r>
              <a:rPr lang="en-NZ" altLang="en-US" dirty="0">
                <a:latin typeface="Arial" panose="020B0604020202020204" pitchFamily="34" charset="0"/>
                <a:ea typeface="Times New Roman" panose="02020603050405020304" pitchFamily="18" charset="0"/>
                <a:cs typeface="Arial" panose="020B0604020202020204" pitchFamily="34" charset="0"/>
              </a:rPr>
              <a:t>	</a:t>
            </a: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writeln('No’);</a:t>
            </a:r>
            <a:endParaRPr lang="en-NZ" altLang="en-US"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NZ" sz="200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NZ" sz="2000"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NZ" sz="1800" dirty="0">
              <a:effectLst/>
              <a:latin typeface="Times New Roman" panose="02020603050405020304" pitchFamily="18" charset="0"/>
              <a:ea typeface="Times New Roman" panose="02020603050405020304" pitchFamily="18" charset="0"/>
            </a:endParaRPr>
          </a:p>
          <a:p>
            <a:endParaRPr lang="en-NZ" dirty="0"/>
          </a:p>
          <a:p>
            <a:endParaRPr lang="en-NZ" dirty="0"/>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17215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83E72F6-419F-6396-C634-B388F1B9C876}"/>
              </a:ext>
            </a:extLst>
          </p:cNvPr>
          <p:cNvSpPr txBox="1"/>
          <p:nvPr/>
        </p:nvSpPr>
        <p:spPr>
          <a:xfrm>
            <a:off x="3769945" y="710214"/>
            <a:ext cx="6152226" cy="1015663"/>
          </a:xfrm>
          <a:prstGeom prst="rect">
            <a:avLst/>
          </a:prstGeom>
          <a:noFill/>
        </p:spPr>
        <p:txBody>
          <a:bodyPr wrap="square" rtlCol="0">
            <a:spAutoFit/>
          </a:bodyPr>
          <a:lstStyle/>
          <a:p>
            <a:r>
              <a:rPr lang="en-US" sz="6000" b="1" dirty="0">
                <a:latin typeface="Arial" panose="020B0604020202020204" pitchFamily="34" charset="0"/>
                <a:cs typeface="Arial" panose="020B0604020202020204" pitchFamily="34" charset="0"/>
              </a:rPr>
              <a:t>Computer</a:t>
            </a:r>
            <a:endParaRPr lang="en-NZ" sz="60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5DE194E-ECB4-5B3F-F068-5070BF3CB2D5}"/>
              </a:ext>
            </a:extLst>
          </p:cNvPr>
          <p:cNvPicPr>
            <a:picLocks noChangeAspect="1"/>
          </p:cNvPicPr>
          <p:nvPr/>
        </p:nvPicPr>
        <p:blipFill>
          <a:blip r:embed="rId2"/>
          <a:stretch>
            <a:fillRect/>
          </a:stretch>
        </p:blipFill>
        <p:spPr>
          <a:xfrm>
            <a:off x="4812598" y="2308701"/>
            <a:ext cx="2566804" cy="4369358"/>
          </a:xfrm>
          <a:prstGeom prst="rect">
            <a:avLst/>
          </a:prstGeom>
        </p:spPr>
      </p:pic>
    </p:spTree>
    <p:extLst>
      <p:ext uri="{BB962C8B-B14F-4D97-AF65-F5344CB8AC3E}">
        <p14:creationId xmlns:p14="http://schemas.microsoft.com/office/powerpoint/2010/main" val="19801929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7578766" cy="605626"/>
          </a:xfrm>
        </p:spPr>
        <p:txBody>
          <a:bodyPr>
            <a:noAutofit/>
          </a:bodyPr>
          <a:lstStyle/>
          <a:p>
            <a:r>
              <a:rPr lang="en-US" sz="4000" dirty="0">
                <a:latin typeface="Arial" panose="020B0604020202020204" pitchFamily="34" charset="0"/>
                <a:cs typeface="Arial" panose="020B0604020202020204" pitchFamily="34" charset="0"/>
              </a:rPr>
              <a:t>The halting problem</a:t>
            </a:r>
            <a:endParaRPr lang="en-NZ" sz="40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7" name="TextBox 6">
            <a:extLst>
              <a:ext uri="{FF2B5EF4-FFF2-40B4-BE49-F238E27FC236}">
                <a16:creationId xmlns:a16="http://schemas.microsoft.com/office/drawing/2014/main" id="{0ECB3B57-B25A-CCF7-433D-F5D661969319}"/>
              </a:ext>
            </a:extLst>
          </p:cNvPr>
          <p:cNvSpPr txBox="1"/>
          <p:nvPr/>
        </p:nvSpPr>
        <p:spPr>
          <a:xfrm>
            <a:off x="2595419" y="766618"/>
            <a:ext cx="9180944" cy="110799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NZ" sz="1200" dirty="0">
              <a:latin typeface="Arial Unicode MS"/>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NZ" sz="1800" dirty="0">
              <a:effectLst/>
              <a:latin typeface="Times New Roman" panose="02020603050405020304" pitchFamily="18" charset="0"/>
              <a:ea typeface="Times New Roman" panose="02020603050405020304" pitchFamily="18" charset="0"/>
            </a:endParaRPr>
          </a:p>
          <a:p>
            <a:endParaRPr lang="en-NZ" dirty="0"/>
          </a:p>
          <a:p>
            <a:endParaRPr lang="en-NZ" dirty="0"/>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75988638-D2AC-E96A-A3A9-089E16A9466B}"/>
              </a:ext>
            </a:extLst>
          </p:cNvPr>
          <p:cNvSpPr txBox="1"/>
          <p:nvPr/>
        </p:nvSpPr>
        <p:spPr>
          <a:xfrm>
            <a:off x="1801092" y="1614202"/>
            <a:ext cx="8968509" cy="280076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Given NEWHALTS, we can construct another program that does just the opposite of NEWHALTS: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NZ"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procedure OPP(P);</a:t>
            </a:r>
          </a:p>
          <a:p>
            <a:pPr marL="0" marR="0" lvl="0" indent="0" algn="l" defTabSz="914400" rtl="0" eaLnBrk="0" fontAlgn="base" latinLnBrk="0" hangingPunct="0">
              <a:lnSpc>
                <a:spcPct val="100000"/>
              </a:lnSpc>
              <a:spcBef>
                <a:spcPct val="0"/>
              </a:spcBef>
              <a:spcAft>
                <a:spcPct val="0"/>
              </a:spcAft>
              <a:buClrTx/>
              <a:buSzTx/>
              <a:buFontTx/>
              <a:buNone/>
              <a:tabLst/>
            </a:pPr>
            <a:endParaRPr lang="en-NZ" altLang="en-US" sz="1600"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if NEWHALTS(P) outputs 'Yes’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NZ"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then </a:t>
            </a:r>
          </a:p>
          <a:p>
            <a:pPr marL="0" marR="0" lvl="0" indent="0" algn="l" defTabSz="914400" rtl="0" eaLnBrk="0" fontAlgn="base" latinLnBrk="0" hangingPunct="0">
              <a:lnSpc>
                <a:spcPct val="100000"/>
              </a:lnSpc>
              <a:spcBef>
                <a:spcPct val="0"/>
              </a:spcBef>
              <a:spcAft>
                <a:spcPct val="0"/>
              </a:spcAft>
              <a:buClrTx/>
              <a:buSzTx/>
              <a:buFontTx/>
              <a:buNone/>
              <a:tabLst/>
            </a:pPr>
            <a:r>
              <a:rPr lang="en-NZ" altLang="en-US" sz="1600" dirty="0">
                <a:latin typeface="Arial" panose="020B0604020202020204" pitchFamily="34" charset="0"/>
                <a:ea typeface="Times New Roman" panose="02020603050405020304" pitchFamily="18" charset="0"/>
                <a:cs typeface="Arial" panose="020B0604020202020204" pitchFamily="34" charset="0"/>
              </a:rPr>
              <a:t>	</a:t>
            </a:r>
            <a:r>
              <a:rPr kumimoji="0" lang="en-NZ"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loop forever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else </a:t>
            </a:r>
          </a:p>
          <a:p>
            <a:pPr marL="0" marR="0" lvl="0" indent="0" algn="l" defTabSz="914400" rtl="0" eaLnBrk="0" fontAlgn="base" latinLnBrk="0" hangingPunct="0">
              <a:lnSpc>
                <a:spcPct val="100000"/>
              </a:lnSpc>
              <a:spcBef>
                <a:spcPct val="0"/>
              </a:spcBef>
              <a:spcAft>
                <a:spcPct val="0"/>
              </a:spcAft>
              <a:buClrTx/>
              <a:buSzTx/>
              <a:buFontTx/>
              <a:buNone/>
              <a:tabLst/>
            </a:pPr>
            <a:r>
              <a:rPr lang="en-NZ" altLang="en-US" sz="1600" dirty="0">
                <a:latin typeface="Arial" panose="020B0604020202020204" pitchFamily="34" charset="0"/>
                <a:ea typeface="Times New Roman" panose="02020603050405020304" pitchFamily="18" charset="0"/>
                <a:cs typeface="Arial" panose="020B0604020202020204" pitchFamily="34" charset="0"/>
              </a:rPr>
              <a:t>	</a:t>
            </a:r>
            <a:r>
              <a:rPr kumimoji="0" lang="en-NZ"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halt;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p>
        </p:txBody>
      </p:sp>
    </p:spTree>
    <p:extLst>
      <p:ext uri="{BB962C8B-B14F-4D97-AF65-F5344CB8AC3E}">
        <p14:creationId xmlns:p14="http://schemas.microsoft.com/office/powerpoint/2010/main" val="773172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7" name="TextBox 6">
            <a:extLst>
              <a:ext uri="{FF2B5EF4-FFF2-40B4-BE49-F238E27FC236}">
                <a16:creationId xmlns:a16="http://schemas.microsoft.com/office/drawing/2014/main" id="{0ECB3B57-B25A-CCF7-433D-F5D661969319}"/>
              </a:ext>
            </a:extLst>
          </p:cNvPr>
          <p:cNvSpPr txBox="1"/>
          <p:nvPr/>
        </p:nvSpPr>
        <p:spPr>
          <a:xfrm>
            <a:off x="2595419" y="766618"/>
            <a:ext cx="9180944" cy="110799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NZ" sz="1200" dirty="0">
              <a:latin typeface="Arial Unicode MS"/>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NZ" sz="1800" dirty="0">
              <a:effectLst/>
              <a:latin typeface="Times New Roman" panose="02020603050405020304" pitchFamily="18" charset="0"/>
              <a:ea typeface="Times New Roman" panose="02020603050405020304" pitchFamily="18" charset="0"/>
            </a:endParaRPr>
          </a:p>
          <a:p>
            <a:endParaRPr lang="en-NZ" dirty="0"/>
          </a:p>
          <a:p>
            <a:endParaRPr lang="en-NZ" dirty="0"/>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75988638-D2AC-E96A-A3A9-089E16A9466B}"/>
              </a:ext>
            </a:extLst>
          </p:cNvPr>
          <p:cNvSpPr txBox="1"/>
          <p:nvPr/>
        </p:nvSpPr>
        <p:spPr>
          <a:xfrm>
            <a:off x="1699493" y="1866340"/>
            <a:ext cx="10344726" cy="480131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What happens when we call OPP(OPP)?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NZ"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Inside OPP, </a:t>
            </a: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we call NEWHALTS(OPP), </a:t>
            </a: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which calls HALTS(OPP,OPP). </a:t>
            </a:r>
          </a:p>
          <a:p>
            <a:pPr marL="0" marR="0" lvl="0" indent="0" algn="l" defTabSz="914400" rtl="0" eaLnBrk="0" fontAlgn="base" latinLnBrk="0" hangingPunct="0">
              <a:lnSpc>
                <a:spcPct val="100000"/>
              </a:lnSpc>
              <a:spcBef>
                <a:spcPct val="0"/>
              </a:spcBef>
              <a:spcAft>
                <a:spcPct val="0"/>
              </a:spcAft>
              <a:buClrTx/>
              <a:buSzTx/>
              <a:tabLst/>
            </a:pPr>
            <a:endParaRPr lang="en-NZ" altLang="en-US" dirty="0">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NZ" altLang="en-US" dirty="0">
                <a:latin typeface="Arial" panose="020B0604020202020204" pitchFamily="34" charset="0"/>
                <a:ea typeface="Aptos" panose="020B0004020202020204" pitchFamily="34" charset="0"/>
                <a:cs typeface="Arial" panose="020B0604020202020204" pitchFamily="34" charset="0"/>
              </a:rPr>
              <a:t>Assume </a:t>
            </a: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HALTS(OPP,OPP) halts. So answer Yes</a:t>
            </a:r>
          </a:p>
          <a:p>
            <a:pPr marL="0" marR="0" lvl="0" indent="0" algn="l" defTabSz="914400" rtl="0" eaLnBrk="0" fontAlgn="base" latinLnBrk="0" hangingPunct="0">
              <a:lnSpc>
                <a:spcPct val="100000"/>
              </a:lnSpc>
              <a:spcBef>
                <a:spcPct val="0"/>
              </a:spcBef>
              <a:spcAft>
                <a:spcPct val="0"/>
              </a:spcAft>
              <a:buClrTx/>
              <a:buSzTx/>
              <a:tabLst/>
            </a:pPr>
            <a:endParaRPr lang="en-NZ" altLang="en-US" dirty="0">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So NEWHALTS(OPP) has answer Yes</a:t>
            </a:r>
          </a:p>
          <a:p>
            <a:pPr marL="0" marR="0" lvl="0" indent="0" algn="l" defTabSz="914400" rtl="0" eaLnBrk="0" fontAlgn="base" latinLnBrk="0" hangingPunct="0">
              <a:lnSpc>
                <a:spcPct val="100000"/>
              </a:lnSpc>
              <a:spcBef>
                <a:spcPct val="0"/>
              </a:spcBef>
              <a:spcAft>
                <a:spcPct val="0"/>
              </a:spcAft>
              <a:buClrTx/>
              <a:buSzTx/>
              <a:tabLst/>
            </a:pPr>
            <a:endParaRPr lang="en-NZ" altLang="en-US" dirty="0">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So OPP(P) loops</a:t>
            </a:r>
          </a:p>
          <a:p>
            <a:pPr marL="0" marR="0" lvl="0" indent="0" algn="l" defTabSz="914400" rtl="0" eaLnBrk="0" fontAlgn="base" latinLnBrk="0" hangingPunct="0">
              <a:lnSpc>
                <a:spcPct val="100000"/>
              </a:lnSpc>
              <a:spcBef>
                <a:spcPct val="0"/>
              </a:spcBef>
              <a:spcAft>
                <a:spcPct val="0"/>
              </a:spcAft>
              <a:buClrTx/>
              <a:buSzTx/>
              <a:tabLst/>
            </a:pPr>
            <a:endParaRPr lang="en-NZ" altLang="en-US" dirty="0">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If OPP halts when fed OPP as input then the call OPP(OPP)loops forever.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If OPP doesn't halt when fed OPP as input, then the call OPP(OPP) halts. </a:t>
            </a:r>
          </a:p>
          <a:p>
            <a:pPr marL="0" marR="0" lvl="0" indent="0" algn="l" defTabSz="914400" rtl="0" eaLnBrk="0" fontAlgn="base" latinLnBrk="0" hangingPunct="0">
              <a:lnSpc>
                <a:spcPct val="100000"/>
              </a:lnSpc>
              <a:spcBef>
                <a:spcPct val="0"/>
              </a:spcBef>
              <a:spcAft>
                <a:spcPct val="0"/>
              </a:spcAft>
              <a:buClrTx/>
              <a:buSzTx/>
              <a:tabLst/>
            </a:pPr>
            <a:endParaRPr lang="en-NZ" altLang="en-US" dirty="0">
              <a:latin typeface="Arial" panose="020B0604020202020204" pitchFamily="34" charset="0"/>
              <a:ea typeface="Aptos" panose="020B0004020202020204" pitchFamily="34" charset="0"/>
              <a:cs typeface="Arial" panose="020B0604020202020204" pitchFamily="34" charset="0"/>
            </a:endParaRPr>
          </a:p>
          <a:p>
            <a:pPr defTabSz="914400" eaLnBrk="0" fontAlgn="base" hangingPunct="0">
              <a:spcBef>
                <a:spcPct val="0"/>
              </a:spcBef>
              <a:spcAft>
                <a:spcPct val="0"/>
              </a:spcAf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So if OPP(OPP) halts, then OPP(OPP) loops</a:t>
            </a:r>
            <a:endParaRPr kumimoji="0" lang="en-NZ" altLang="en-US" sz="1800" b="0" i="0" u="none" strike="noStrike" cap="none" normalizeH="0" baseline="0" dirty="0">
              <a:ln>
                <a:noFill/>
              </a:ln>
              <a:solidFill>
                <a:schemeClr val="tx1"/>
              </a:solidFill>
              <a:effectLst/>
              <a:ea typeface="Times New Roman" panose="02020603050405020304" pitchFamily="18" charset="0"/>
            </a:endParaRPr>
          </a:p>
        </p:txBody>
      </p:sp>
      <p:sp>
        <p:nvSpPr>
          <p:cNvPr id="2" name="TextBox 1">
            <a:extLst>
              <a:ext uri="{FF2B5EF4-FFF2-40B4-BE49-F238E27FC236}">
                <a16:creationId xmlns:a16="http://schemas.microsoft.com/office/drawing/2014/main" id="{5F33EFF5-BE56-3F85-A584-8060A02EFE4D}"/>
              </a:ext>
            </a:extLst>
          </p:cNvPr>
          <p:cNvSpPr txBox="1"/>
          <p:nvPr/>
        </p:nvSpPr>
        <p:spPr>
          <a:xfrm>
            <a:off x="8285017" y="241498"/>
            <a:ext cx="3491346"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procedure OPP(P);</a:t>
            </a:r>
            <a:endParaRPr lang="en-NZ" altLang="en-US" sz="1800"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if NEWHALTS(P) outputs 'Yes’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then loop forever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else halt;  </a:t>
            </a:r>
          </a:p>
          <a:p>
            <a:endParaRPr lang="en-NZ" dirty="0"/>
          </a:p>
        </p:txBody>
      </p:sp>
      <p:sp>
        <p:nvSpPr>
          <p:cNvPr id="8" name="TextBox 7">
            <a:extLst>
              <a:ext uri="{FF2B5EF4-FFF2-40B4-BE49-F238E27FC236}">
                <a16:creationId xmlns:a16="http://schemas.microsoft.com/office/drawing/2014/main" id="{63289203-022D-1880-D5B1-1FF598F40980}"/>
              </a:ext>
            </a:extLst>
          </p:cNvPr>
          <p:cNvSpPr txBox="1"/>
          <p:nvPr/>
        </p:nvSpPr>
        <p:spPr>
          <a:xfrm>
            <a:off x="5089236" y="237609"/>
            <a:ext cx="2096655" cy="175432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procedure NEWHALTS(P);</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if HALTS(P,P) then writeln('Yes');  </a:t>
            </a:r>
          </a:p>
          <a:p>
            <a:pPr marL="0" marR="0" lvl="0" indent="0" algn="l" defTabSz="914400" rtl="0" eaLnBrk="0" fontAlgn="base" latinLnBrk="0" hangingPunct="0">
              <a:lnSpc>
                <a:spcPct val="100000"/>
              </a:lnSpc>
              <a:spcBef>
                <a:spcPct val="0"/>
              </a:spcBef>
              <a:spcAft>
                <a:spcPct val="0"/>
              </a:spcAft>
              <a:buClrTx/>
              <a:buSzTx/>
              <a:buFontTx/>
              <a:buNone/>
              <a:tabLst/>
            </a:pPr>
            <a:r>
              <a:rPr lang="en-NZ" altLang="en-US" dirty="0">
                <a:latin typeface="Arial" panose="020B0604020202020204" pitchFamily="34" charset="0"/>
                <a:ea typeface="Times New Roman" panose="02020603050405020304" pitchFamily="18" charset="0"/>
                <a:cs typeface="Arial" panose="020B0604020202020204" pitchFamily="34" charset="0"/>
              </a:rPr>
              <a:t>e</a:t>
            </a: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lse writeln('No’);</a:t>
            </a:r>
            <a:endParaRPr lang="en-NZ" altLang="en-US" sz="1800" dirty="0">
              <a:latin typeface="Arial" panose="020B0604020202020204" pitchFamily="34" charset="0"/>
              <a:ea typeface="Times New Roman" panose="02020603050405020304" pitchFamily="18" charset="0"/>
              <a:cs typeface="Arial" panose="020B0604020202020204" pitchFamily="34" charset="0"/>
            </a:endParaRPr>
          </a:p>
          <a:p>
            <a:endParaRPr lang="en-NZ" dirty="0"/>
          </a:p>
        </p:txBody>
      </p:sp>
      <p:sp>
        <p:nvSpPr>
          <p:cNvPr id="11" name="TextBox 10">
            <a:extLst>
              <a:ext uri="{FF2B5EF4-FFF2-40B4-BE49-F238E27FC236}">
                <a16:creationId xmlns:a16="http://schemas.microsoft.com/office/drawing/2014/main" id="{EA4D0F91-4357-2720-55E5-866BEC0F0E0F}"/>
              </a:ext>
            </a:extLst>
          </p:cNvPr>
          <p:cNvSpPr txBox="1"/>
          <p:nvPr/>
        </p:nvSpPr>
        <p:spPr>
          <a:xfrm>
            <a:off x="1256145" y="351710"/>
            <a:ext cx="3297382" cy="1200329"/>
          </a:xfrm>
          <a:prstGeom prst="rect">
            <a:avLst/>
          </a:prstGeom>
          <a:noFill/>
        </p:spPr>
        <p:txBody>
          <a:bodyPr wrap="square" rtlCol="0">
            <a:spAutoFit/>
          </a:bodyPr>
          <a:lstStyle/>
          <a:p>
            <a:r>
              <a:rPr lang="en-NZ" sz="1800" dirty="0">
                <a:effectLst/>
                <a:latin typeface="Arial" panose="020B0604020202020204" pitchFamily="34" charset="0"/>
                <a:ea typeface="Times New Roman" panose="02020603050405020304" pitchFamily="18" charset="0"/>
                <a:cs typeface="Arial" panose="020B0604020202020204" pitchFamily="34" charset="0"/>
              </a:rPr>
              <a:t>HALTS – takes as input a program P and input data D and answers yes if P halts on input D and no otherwise.</a:t>
            </a:r>
            <a:endParaRPr lang="en-NZ" dirty="0"/>
          </a:p>
        </p:txBody>
      </p:sp>
    </p:spTree>
    <p:extLst>
      <p:ext uri="{BB962C8B-B14F-4D97-AF65-F5344CB8AC3E}">
        <p14:creationId xmlns:p14="http://schemas.microsoft.com/office/powerpoint/2010/main" val="289096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75284FCA-9611-6A7A-DC67-8C5E63D06337}"/>
              </a:ext>
            </a:extLst>
          </p:cNvPr>
          <p:cNvSpPr>
            <a:spLocks noChangeArrowheads="1"/>
          </p:cNvSpPr>
          <p:nvPr/>
        </p:nvSpPr>
        <p:spPr bwMode="auto">
          <a:xfrm>
            <a:off x="2706831" y="4502295"/>
            <a:ext cx="1766245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NZ" dirty="0"/>
          </a:p>
        </p:txBody>
      </p:sp>
      <p:sp>
        <p:nvSpPr>
          <p:cNvPr id="7" name="TextBox 6">
            <a:extLst>
              <a:ext uri="{FF2B5EF4-FFF2-40B4-BE49-F238E27FC236}">
                <a16:creationId xmlns:a16="http://schemas.microsoft.com/office/drawing/2014/main" id="{0ECB3B57-B25A-CCF7-433D-F5D661969319}"/>
              </a:ext>
            </a:extLst>
          </p:cNvPr>
          <p:cNvSpPr txBox="1"/>
          <p:nvPr/>
        </p:nvSpPr>
        <p:spPr>
          <a:xfrm>
            <a:off x="2595419" y="766618"/>
            <a:ext cx="9180944" cy="110799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NZ" sz="1200" dirty="0">
              <a:latin typeface="Arial Unicode MS"/>
              <a:ea typeface="Times New Roman" panose="02020603050405020304" pitchFamily="18"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NZ" sz="1800" dirty="0">
              <a:effectLst/>
              <a:latin typeface="Times New Roman" panose="02020603050405020304" pitchFamily="18" charset="0"/>
              <a:ea typeface="Times New Roman" panose="02020603050405020304" pitchFamily="18" charset="0"/>
            </a:endParaRPr>
          </a:p>
          <a:p>
            <a:endParaRPr lang="en-NZ" dirty="0"/>
          </a:p>
          <a:p>
            <a:endParaRPr lang="en-NZ" dirty="0"/>
          </a:p>
        </p:txBody>
      </p:sp>
      <p:sp>
        <p:nvSpPr>
          <p:cNvPr id="6" name="Rectangle 3">
            <a:extLst>
              <a:ext uri="{FF2B5EF4-FFF2-40B4-BE49-F238E27FC236}">
                <a16:creationId xmlns:a16="http://schemas.microsoft.com/office/drawing/2014/main" id="{4A2BB0B3-2F1F-9C85-2F95-5D2D829986B6}"/>
              </a:ext>
            </a:extLst>
          </p:cNvPr>
          <p:cNvSpPr>
            <a:spLocks noChangeArrowheads="1"/>
          </p:cNvSpPr>
          <p:nvPr/>
        </p:nvSpPr>
        <p:spPr bwMode="auto">
          <a:xfrm>
            <a:off x="0" y="105489"/>
            <a:ext cx="110799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000" b="0" i="0" u="none" strike="noStrike" cap="none" normalizeH="0" baseline="0" dirty="0">
                <a:ln>
                  <a:noFill/>
                </a:ln>
                <a:solidFill>
                  <a:schemeClr val="tx1"/>
                </a:solidFill>
                <a:effectLst/>
                <a:latin typeface="Arial Unicode MS"/>
                <a:ea typeface="Times New Roman" panose="02020603050405020304" pitchFamily="18" charset="0"/>
                <a:cs typeface="Courier New" panose="02070309020205020404" pitchFamily="49" charset="0"/>
              </a:rPr>
              <a:t>	</a:t>
            </a:r>
            <a:endParaRPr kumimoji="0" lang="en-NZ"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75988638-D2AC-E96A-A3A9-089E16A9466B}"/>
              </a:ext>
            </a:extLst>
          </p:cNvPr>
          <p:cNvSpPr txBox="1"/>
          <p:nvPr/>
        </p:nvSpPr>
        <p:spPr>
          <a:xfrm>
            <a:off x="1459348" y="2258973"/>
            <a:ext cx="10344726" cy="424731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What happens when we call OPP(OPP)?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NZ"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Inside OPP, </a:t>
            </a: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we call NEWHALTS(OPP), </a:t>
            </a: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which calls HALTS(OPP,OPP). </a:t>
            </a:r>
          </a:p>
          <a:p>
            <a:pPr marL="0" marR="0" lvl="0" indent="0" algn="l" defTabSz="914400" rtl="0" eaLnBrk="0" fontAlgn="base" latinLnBrk="0" hangingPunct="0">
              <a:lnSpc>
                <a:spcPct val="100000"/>
              </a:lnSpc>
              <a:spcBef>
                <a:spcPct val="0"/>
              </a:spcBef>
              <a:spcAft>
                <a:spcPct val="0"/>
              </a:spcAft>
              <a:buClrTx/>
              <a:buSzTx/>
              <a:tabLst/>
            </a:pPr>
            <a:endParaRPr lang="en-NZ" altLang="en-US" dirty="0">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If OPP halts when fed OPP as input then the call OPP(OPP)loops forever.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If OPP doesn't halt when fed OPP as input, then the call OPP(OPP) halts. </a:t>
            </a:r>
          </a:p>
          <a:p>
            <a:pPr marL="0" marR="0" lvl="0" indent="0" algn="l" defTabSz="914400" rtl="0" eaLnBrk="0" fontAlgn="base" latinLnBrk="0" hangingPunct="0">
              <a:lnSpc>
                <a:spcPct val="100000"/>
              </a:lnSpc>
              <a:spcBef>
                <a:spcPct val="0"/>
              </a:spcBef>
              <a:spcAft>
                <a:spcPct val="0"/>
              </a:spcAft>
              <a:buClrTx/>
              <a:buSzTx/>
              <a:tabLst/>
            </a:pPr>
            <a:endParaRPr lang="en-NZ" altLang="en-US" dirty="0">
              <a:latin typeface="Arial" panose="020B0604020202020204" pitchFamily="34" charset="0"/>
              <a:ea typeface="Aptos" panose="020B0004020202020204" pitchFamily="34" charset="0"/>
              <a:cs typeface="Arial" panose="020B0604020202020204" pitchFamily="34" charset="0"/>
            </a:endParaRPr>
          </a:p>
          <a:p>
            <a:pPr defTabSz="914400" eaLnBrk="0" fontAlgn="base" hangingPunct="0">
              <a:spcBef>
                <a:spcPct val="0"/>
              </a:spcBef>
              <a:spcAft>
                <a:spcPct val="0"/>
              </a:spcAf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So if OPP(OPP) halts, then OPP(OPP) loops</a:t>
            </a:r>
            <a:endPar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OPP(OPP) can neither halt nor loop forever. </a:t>
            </a:r>
            <a:endParaRPr kumimoji="0" lang="en-NZ"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This is a contradiction! Since our only assumption was the existence of HALTS, procedure HALTS cannot exist.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NZ" altLang="en-US" sz="1800" b="0" i="0" u="none" strike="noStrike" cap="none" normalizeH="0" baseline="0" dirty="0">
              <a:ln>
                <a:noFill/>
              </a:ln>
              <a:solidFill>
                <a:schemeClr val="tx1"/>
              </a:solidFill>
              <a:effectLst/>
              <a:ea typeface="Times New Roman" panose="02020603050405020304" pitchFamily="18" charset="0"/>
            </a:endParaRPr>
          </a:p>
        </p:txBody>
      </p:sp>
      <p:sp>
        <p:nvSpPr>
          <p:cNvPr id="2" name="TextBox 1">
            <a:extLst>
              <a:ext uri="{FF2B5EF4-FFF2-40B4-BE49-F238E27FC236}">
                <a16:creationId xmlns:a16="http://schemas.microsoft.com/office/drawing/2014/main" id="{5F33EFF5-BE56-3F85-A584-8060A02EFE4D}"/>
              </a:ext>
            </a:extLst>
          </p:cNvPr>
          <p:cNvSpPr txBox="1"/>
          <p:nvPr/>
        </p:nvSpPr>
        <p:spPr>
          <a:xfrm>
            <a:off x="8285017" y="105489"/>
            <a:ext cx="3491346" cy="147732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procedure OPP(P);</a:t>
            </a:r>
            <a:endParaRPr lang="en-NZ" altLang="en-US" sz="1800" dirty="0">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if NEWHALTS(P) outputs 'Yes’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then loop forever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else halt;  </a:t>
            </a:r>
          </a:p>
          <a:p>
            <a:endParaRPr lang="en-NZ" dirty="0"/>
          </a:p>
        </p:txBody>
      </p:sp>
      <p:sp>
        <p:nvSpPr>
          <p:cNvPr id="8" name="TextBox 7">
            <a:extLst>
              <a:ext uri="{FF2B5EF4-FFF2-40B4-BE49-F238E27FC236}">
                <a16:creationId xmlns:a16="http://schemas.microsoft.com/office/drawing/2014/main" id="{63289203-022D-1880-D5B1-1FF598F40980}"/>
              </a:ext>
            </a:extLst>
          </p:cNvPr>
          <p:cNvSpPr txBox="1"/>
          <p:nvPr/>
        </p:nvSpPr>
        <p:spPr>
          <a:xfrm>
            <a:off x="5089236" y="237609"/>
            <a:ext cx="2096655" cy="175432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procedure NEWHALTS(P);</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if HALTS(P,P) then writeln('Yes');  </a:t>
            </a:r>
          </a:p>
          <a:p>
            <a:pPr marL="0" marR="0" lvl="0" indent="0" algn="l" defTabSz="914400" rtl="0" eaLnBrk="0" fontAlgn="base" latinLnBrk="0" hangingPunct="0">
              <a:lnSpc>
                <a:spcPct val="100000"/>
              </a:lnSpc>
              <a:spcBef>
                <a:spcPct val="0"/>
              </a:spcBef>
              <a:spcAft>
                <a:spcPct val="0"/>
              </a:spcAft>
              <a:buClrTx/>
              <a:buSzTx/>
              <a:buFontTx/>
              <a:buNone/>
              <a:tabLst/>
            </a:pPr>
            <a:r>
              <a:rPr lang="en-NZ" altLang="en-US" dirty="0">
                <a:latin typeface="Arial" panose="020B0604020202020204" pitchFamily="34" charset="0"/>
                <a:ea typeface="Times New Roman" panose="02020603050405020304" pitchFamily="18" charset="0"/>
                <a:cs typeface="Arial" panose="020B0604020202020204" pitchFamily="34" charset="0"/>
              </a:rPr>
              <a:t>e</a:t>
            </a:r>
            <a:r>
              <a:rPr kumimoji="0" lang="en-NZ" altLang="en-US" sz="18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lse writeln('No’);</a:t>
            </a:r>
            <a:endParaRPr lang="en-NZ" altLang="en-US" sz="1800" dirty="0">
              <a:latin typeface="Arial" panose="020B0604020202020204" pitchFamily="34" charset="0"/>
              <a:ea typeface="Times New Roman" panose="02020603050405020304" pitchFamily="18" charset="0"/>
              <a:cs typeface="Arial" panose="020B0604020202020204" pitchFamily="34" charset="0"/>
            </a:endParaRPr>
          </a:p>
          <a:p>
            <a:endParaRPr lang="en-NZ" dirty="0"/>
          </a:p>
        </p:txBody>
      </p:sp>
      <p:sp>
        <p:nvSpPr>
          <p:cNvPr id="11" name="TextBox 10">
            <a:extLst>
              <a:ext uri="{FF2B5EF4-FFF2-40B4-BE49-F238E27FC236}">
                <a16:creationId xmlns:a16="http://schemas.microsoft.com/office/drawing/2014/main" id="{EA4D0F91-4357-2720-55E5-866BEC0F0E0F}"/>
              </a:ext>
            </a:extLst>
          </p:cNvPr>
          <p:cNvSpPr txBox="1"/>
          <p:nvPr/>
        </p:nvSpPr>
        <p:spPr>
          <a:xfrm>
            <a:off x="1256145" y="351710"/>
            <a:ext cx="3297382" cy="1200329"/>
          </a:xfrm>
          <a:prstGeom prst="rect">
            <a:avLst/>
          </a:prstGeom>
          <a:noFill/>
        </p:spPr>
        <p:txBody>
          <a:bodyPr wrap="square" rtlCol="0">
            <a:spAutoFit/>
          </a:bodyPr>
          <a:lstStyle/>
          <a:p>
            <a:r>
              <a:rPr lang="en-NZ" sz="1800" dirty="0">
                <a:effectLst/>
                <a:latin typeface="Arial" panose="020B0604020202020204" pitchFamily="34" charset="0"/>
                <a:ea typeface="Times New Roman" panose="02020603050405020304" pitchFamily="18" charset="0"/>
                <a:cs typeface="Arial" panose="020B0604020202020204" pitchFamily="34" charset="0"/>
              </a:rPr>
              <a:t>HALTS – takes as input a program P and input data D and answers yes if P halts on input D and no otherwise.</a:t>
            </a:r>
            <a:endParaRPr lang="en-NZ" dirty="0"/>
          </a:p>
        </p:txBody>
      </p:sp>
    </p:spTree>
    <p:extLst>
      <p:ext uri="{BB962C8B-B14F-4D97-AF65-F5344CB8AC3E}">
        <p14:creationId xmlns:p14="http://schemas.microsoft.com/office/powerpoint/2010/main" val="1894647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1"/>
            <a:ext cx="2577590" cy="1428111"/>
          </a:xfrm>
        </p:spPr>
        <p:txBody>
          <a:bodyPr>
            <a:noAutofit/>
          </a:bodyPr>
          <a:lstStyle/>
          <a:p>
            <a:r>
              <a:rPr lang="en-US" sz="4000" dirty="0">
                <a:latin typeface="Arial" panose="020B0604020202020204" pitchFamily="34" charset="0"/>
                <a:cs typeface="Arial" panose="020B0604020202020204" pitchFamily="34" charset="0"/>
              </a:rPr>
              <a:t>And then - Enigma</a:t>
            </a:r>
            <a:endParaRPr lang="en-NZ" sz="4000" dirty="0">
              <a:latin typeface="Arial" panose="020B0604020202020204" pitchFamily="34" charset="0"/>
              <a:cs typeface="Arial" panose="020B0604020202020204" pitchFamily="34" charset="0"/>
            </a:endParaRPr>
          </a:p>
        </p:txBody>
      </p:sp>
      <p:pic>
        <p:nvPicPr>
          <p:cNvPr id="2" name="Picture 1" descr="A collage of a machine&#10;&#10;Description automatically generated">
            <a:extLst>
              <a:ext uri="{FF2B5EF4-FFF2-40B4-BE49-F238E27FC236}">
                <a16:creationId xmlns:a16="http://schemas.microsoft.com/office/drawing/2014/main" id="{F136AC4F-A323-472A-4630-0013BD9A9066}"/>
              </a:ext>
            </a:extLst>
          </p:cNvPr>
          <p:cNvPicPr>
            <a:picLocks noChangeAspect="1"/>
          </p:cNvPicPr>
          <p:nvPr/>
        </p:nvPicPr>
        <p:blipFill>
          <a:blip r:embed="rId2"/>
          <a:stretch>
            <a:fillRect/>
          </a:stretch>
        </p:blipFill>
        <p:spPr>
          <a:xfrm>
            <a:off x="5587234" y="47848"/>
            <a:ext cx="6193433" cy="6619282"/>
          </a:xfrm>
          <a:prstGeom prst="rect">
            <a:avLst/>
          </a:prstGeom>
        </p:spPr>
      </p:pic>
    </p:spTree>
    <p:extLst>
      <p:ext uri="{BB962C8B-B14F-4D97-AF65-F5344CB8AC3E}">
        <p14:creationId xmlns:p14="http://schemas.microsoft.com/office/powerpoint/2010/main" val="6895322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2577590" cy="1339334"/>
          </a:xfrm>
        </p:spPr>
        <p:txBody>
          <a:bodyPr>
            <a:noAutofit/>
          </a:bodyPr>
          <a:lstStyle/>
          <a:p>
            <a:r>
              <a:rPr lang="en-US" sz="4000" dirty="0">
                <a:latin typeface="Arial" panose="020B0604020202020204" pitchFamily="34" charset="0"/>
                <a:cs typeface="Arial" panose="020B0604020202020204" pitchFamily="34" charset="0"/>
              </a:rPr>
              <a:t>And then - Bombe</a:t>
            </a:r>
            <a:endParaRPr lang="en-NZ" sz="4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96E261B-E491-DA74-260E-B04559751E49}"/>
              </a:ext>
            </a:extLst>
          </p:cNvPr>
          <p:cNvPicPr>
            <a:picLocks noChangeAspect="1"/>
          </p:cNvPicPr>
          <p:nvPr/>
        </p:nvPicPr>
        <p:blipFill>
          <a:blip r:embed="rId2"/>
          <a:stretch>
            <a:fillRect/>
          </a:stretch>
        </p:blipFill>
        <p:spPr>
          <a:xfrm>
            <a:off x="5785281" y="272836"/>
            <a:ext cx="4523982" cy="6500826"/>
          </a:xfrm>
          <a:prstGeom prst="rect">
            <a:avLst/>
          </a:prstGeom>
        </p:spPr>
      </p:pic>
    </p:spTree>
    <p:extLst>
      <p:ext uri="{BB962C8B-B14F-4D97-AF65-F5344CB8AC3E}">
        <p14:creationId xmlns:p14="http://schemas.microsoft.com/office/powerpoint/2010/main" val="36607454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6368354" cy="700142"/>
          </a:xfrm>
        </p:spPr>
        <p:txBody>
          <a:bodyPr>
            <a:noAutofit/>
          </a:bodyPr>
          <a:lstStyle/>
          <a:p>
            <a:r>
              <a:rPr lang="en-US" sz="4000" dirty="0">
                <a:latin typeface="Arial" panose="020B0604020202020204" pitchFamily="34" charset="0"/>
                <a:cs typeface="Arial" panose="020B0604020202020204" pitchFamily="34" charset="0"/>
              </a:rPr>
              <a:t>And then – Lorenz teletype</a:t>
            </a:r>
            <a:endParaRPr lang="en-NZ" sz="4000" dirty="0">
              <a:latin typeface="Arial" panose="020B0604020202020204" pitchFamily="34" charset="0"/>
              <a:cs typeface="Arial" panose="020B0604020202020204" pitchFamily="34" charset="0"/>
            </a:endParaRPr>
          </a:p>
        </p:txBody>
      </p:sp>
      <p:pic>
        <p:nvPicPr>
          <p:cNvPr id="2" name="Picture 1" descr="A machine with a few gears&#10;&#10;Description automatically generated with medium confidence">
            <a:extLst>
              <a:ext uri="{FF2B5EF4-FFF2-40B4-BE49-F238E27FC236}">
                <a16:creationId xmlns:a16="http://schemas.microsoft.com/office/drawing/2014/main" id="{5E41099B-6AAC-656B-C763-C085206D30CD}"/>
              </a:ext>
            </a:extLst>
          </p:cNvPr>
          <p:cNvPicPr>
            <a:picLocks noChangeAspect="1"/>
          </p:cNvPicPr>
          <p:nvPr/>
        </p:nvPicPr>
        <p:blipFill>
          <a:blip r:embed="rId2"/>
          <a:stretch>
            <a:fillRect/>
          </a:stretch>
        </p:blipFill>
        <p:spPr>
          <a:xfrm>
            <a:off x="3669029" y="1554479"/>
            <a:ext cx="6075045" cy="4692185"/>
          </a:xfrm>
          <a:prstGeom prst="rect">
            <a:avLst/>
          </a:prstGeom>
        </p:spPr>
      </p:pic>
    </p:spTree>
    <p:extLst>
      <p:ext uri="{BB962C8B-B14F-4D97-AF65-F5344CB8AC3E}">
        <p14:creationId xmlns:p14="http://schemas.microsoft.com/office/powerpoint/2010/main" val="25983790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8339197" cy="407180"/>
          </a:xfrm>
        </p:spPr>
        <p:txBody>
          <a:bodyPr>
            <a:normAutofit fontScale="25000" lnSpcReduction="20000"/>
          </a:bodyPr>
          <a:lstStyle/>
          <a:p>
            <a:r>
              <a:rPr lang="en-US" sz="16000" dirty="0">
                <a:latin typeface="Arial" panose="020B0604020202020204" pitchFamily="34" charset="0"/>
                <a:cs typeface="Arial" panose="020B0604020202020204" pitchFamily="34" charset="0"/>
              </a:rPr>
              <a:t>And then – </a:t>
            </a:r>
            <a:r>
              <a:rPr lang="en-NZ" sz="16000" dirty="0">
                <a:latin typeface="Arial" panose="020B0604020202020204" pitchFamily="34" charset="0"/>
                <a:cs typeface="Arial" panose="020B0604020202020204" pitchFamily="34" charset="0"/>
              </a:rPr>
              <a:t>Colossus Mark II </a:t>
            </a:r>
          </a:p>
          <a:p>
            <a:endParaRPr lang="en-NZ" dirty="0"/>
          </a:p>
        </p:txBody>
      </p:sp>
      <p:pic>
        <p:nvPicPr>
          <p:cNvPr id="5" name="Picture 4">
            <a:extLst>
              <a:ext uri="{FF2B5EF4-FFF2-40B4-BE49-F238E27FC236}">
                <a16:creationId xmlns:a16="http://schemas.microsoft.com/office/drawing/2014/main" id="{5F99F232-5445-F26B-0D7D-A4D7FA08063D}"/>
              </a:ext>
            </a:extLst>
          </p:cNvPr>
          <p:cNvPicPr>
            <a:picLocks noChangeAspect="1"/>
          </p:cNvPicPr>
          <p:nvPr/>
        </p:nvPicPr>
        <p:blipFill>
          <a:blip r:embed="rId2"/>
          <a:stretch>
            <a:fillRect/>
          </a:stretch>
        </p:blipFill>
        <p:spPr>
          <a:xfrm>
            <a:off x="1311948" y="1576797"/>
            <a:ext cx="7037277" cy="4389103"/>
          </a:xfrm>
          <a:prstGeom prst="rect">
            <a:avLst/>
          </a:prstGeom>
        </p:spPr>
      </p:pic>
      <p:sp>
        <p:nvSpPr>
          <p:cNvPr id="6" name="TextBox 5">
            <a:extLst>
              <a:ext uri="{FF2B5EF4-FFF2-40B4-BE49-F238E27FC236}">
                <a16:creationId xmlns:a16="http://schemas.microsoft.com/office/drawing/2014/main" id="{C15F0500-C356-318C-7C53-EB364FB4C525}"/>
              </a:ext>
            </a:extLst>
          </p:cNvPr>
          <p:cNvSpPr txBox="1"/>
          <p:nvPr/>
        </p:nvSpPr>
        <p:spPr>
          <a:xfrm>
            <a:off x="8869777" y="1576797"/>
            <a:ext cx="3140723" cy="2862322"/>
          </a:xfrm>
          <a:prstGeom prst="rect">
            <a:avLst/>
          </a:prstGeom>
          <a:noFill/>
        </p:spPr>
        <p:txBody>
          <a:bodyPr wrap="square" rtlCol="0">
            <a:spAutoFit/>
          </a:bodyPr>
          <a:lstStyle/>
          <a:p>
            <a:r>
              <a:rPr lang="en-NZ" dirty="0">
                <a:latin typeface="Arial" panose="020B0604020202020204" pitchFamily="34" charset="0"/>
                <a:cs typeface="Arial" panose="020B0604020202020204" pitchFamily="34" charset="0"/>
              </a:rPr>
              <a:t>Colossus is regarded as the world's first programmable, electronic, digital computer, although it was programmed by switches and plugs and not by a stored program.</a:t>
            </a:r>
          </a:p>
          <a:p>
            <a:endParaRPr lang="en-NZ" dirty="0">
              <a:latin typeface="Arial" panose="020B0604020202020204" pitchFamily="34" charset="0"/>
              <a:cs typeface="Arial" panose="020B0604020202020204" pitchFamily="34" charset="0"/>
            </a:endParaRPr>
          </a:p>
          <a:p>
            <a:r>
              <a:rPr lang="en-NZ" dirty="0">
                <a:latin typeface="Arial" panose="020B0604020202020204" pitchFamily="34" charset="0"/>
                <a:cs typeface="Arial" panose="020B0604020202020204" pitchFamily="34" charset="0"/>
              </a:rPr>
              <a:t>But … official secrets act!!!</a:t>
            </a:r>
          </a:p>
          <a:p>
            <a:endParaRPr lang="en-NZ" dirty="0"/>
          </a:p>
          <a:p>
            <a:endParaRPr lang="en-NZ" dirty="0"/>
          </a:p>
        </p:txBody>
      </p:sp>
    </p:spTree>
    <p:extLst>
      <p:ext uri="{BB962C8B-B14F-4D97-AF65-F5344CB8AC3E}">
        <p14:creationId xmlns:p14="http://schemas.microsoft.com/office/powerpoint/2010/main" val="2497827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1"/>
            <a:ext cx="7069690" cy="735653"/>
          </a:xfrm>
        </p:spPr>
        <p:txBody>
          <a:bodyPr>
            <a:noAutofit/>
          </a:bodyPr>
          <a:lstStyle/>
          <a:p>
            <a:r>
              <a:rPr lang="en-US" sz="4000" dirty="0">
                <a:latin typeface="Arial" panose="020B0604020202020204" pitchFamily="34" charset="0"/>
                <a:cs typeface="Arial" panose="020B0604020202020204" pitchFamily="34" charset="0"/>
              </a:rPr>
              <a:t>And then – </a:t>
            </a:r>
            <a:r>
              <a:rPr lang="en-NZ" sz="4000" dirty="0">
                <a:latin typeface="Arial" panose="020B0604020202020204" pitchFamily="34" charset="0"/>
                <a:cs typeface="Arial" panose="020B0604020202020204" pitchFamily="34" charset="0"/>
              </a:rPr>
              <a:t>ENIAC</a:t>
            </a:r>
            <a:endParaRPr lang="en-NZ" sz="4000" dirty="0"/>
          </a:p>
        </p:txBody>
      </p:sp>
      <p:sp>
        <p:nvSpPr>
          <p:cNvPr id="6" name="TextBox 5">
            <a:extLst>
              <a:ext uri="{FF2B5EF4-FFF2-40B4-BE49-F238E27FC236}">
                <a16:creationId xmlns:a16="http://schemas.microsoft.com/office/drawing/2014/main" id="{C15F0500-C356-318C-7C53-EB364FB4C525}"/>
              </a:ext>
            </a:extLst>
          </p:cNvPr>
          <p:cNvSpPr txBox="1"/>
          <p:nvPr/>
        </p:nvSpPr>
        <p:spPr>
          <a:xfrm>
            <a:off x="2456155" y="5095784"/>
            <a:ext cx="6856520" cy="1200329"/>
          </a:xfrm>
          <a:prstGeom prst="rect">
            <a:avLst/>
          </a:prstGeom>
          <a:noFill/>
        </p:spPr>
        <p:txBody>
          <a:bodyPr wrap="square" rtlCol="0">
            <a:spAutoFit/>
          </a:bodyPr>
          <a:lstStyle/>
          <a:p>
            <a:r>
              <a:rPr lang="en-NZ" dirty="0">
                <a:latin typeface="Arial" panose="020B0604020202020204" pitchFamily="34" charset="0"/>
                <a:cs typeface="Arial" panose="020B0604020202020204" pitchFamily="34" charset="0"/>
              </a:rPr>
              <a:t>ENIAC (Electronic Numerical Integrator and Computer) was the first programmable, electronic, digital computer, completed in 1945.</a:t>
            </a:r>
          </a:p>
          <a:p>
            <a:endParaRPr lang="en-NZ" dirty="0"/>
          </a:p>
        </p:txBody>
      </p:sp>
      <p:pic>
        <p:nvPicPr>
          <p:cNvPr id="4" name="Picture 3">
            <a:extLst>
              <a:ext uri="{FF2B5EF4-FFF2-40B4-BE49-F238E27FC236}">
                <a16:creationId xmlns:a16="http://schemas.microsoft.com/office/drawing/2014/main" id="{36B33E43-4253-09A5-D91B-0B8B5B320808}"/>
              </a:ext>
            </a:extLst>
          </p:cNvPr>
          <p:cNvPicPr>
            <a:picLocks noChangeAspect="1"/>
          </p:cNvPicPr>
          <p:nvPr/>
        </p:nvPicPr>
        <p:blipFill>
          <a:blip r:embed="rId2"/>
          <a:stretch>
            <a:fillRect/>
          </a:stretch>
        </p:blipFill>
        <p:spPr>
          <a:xfrm>
            <a:off x="2642585" y="1258154"/>
            <a:ext cx="5136325" cy="3360711"/>
          </a:xfrm>
          <a:prstGeom prst="rect">
            <a:avLst/>
          </a:prstGeom>
        </p:spPr>
      </p:pic>
    </p:spTree>
    <p:extLst>
      <p:ext uri="{BB962C8B-B14F-4D97-AF65-F5344CB8AC3E}">
        <p14:creationId xmlns:p14="http://schemas.microsoft.com/office/powerpoint/2010/main" val="23928813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7247243" cy="407180"/>
          </a:xfrm>
        </p:spPr>
        <p:txBody>
          <a:bodyPr>
            <a:normAutofit fontScale="25000" lnSpcReduction="20000"/>
          </a:bodyPr>
          <a:lstStyle/>
          <a:p>
            <a:r>
              <a:rPr lang="en-US" sz="16000" dirty="0">
                <a:latin typeface="Arial" panose="020B0604020202020204" pitchFamily="34" charset="0"/>
                <a:cs typeface="Arial" panose="020B0604020202020204" pitchFamily="34" charset="0"/>
              </a:rPr>
              <a:t>And then – </a:t>
            </a:r>
            <a:r>
              <a:rPr lang="en-NZ" sz="16000" dirty="0">
                <a:latin typeface="Arial" panose="020B0604020202020204" pitchFamily="34" charset="0"/>
                <a:cs typeface="Arial" panose="020B0604020202020204" pitchFamily="34" charset="0"/>
              </a:rPr>
              <a:t>Manchester baby</a:t>
            </a:r>
            <a:r>
              <a:rPr lang="en-NZ" sz="16000" b="1" dirty="0">
                <a:latin typeface="Arial" panose="020B0604020202020204" pitchFamily="34" charset="0"/>
                <a:cs typeface="Arial" panose="020B0604020202020204" pitchFamily="34" charset="0"/>
              </a:rPr>
              <a:t> </a:t>
            </a:r>
          </a:p>
          <a:p>
            <a:endParaRPr lang="en-NZ" dirty="0"/>
          </a:p>
        </p:txBody>
      </p:sp>
      <p:sp>
        <p:nvSpPr>
          <p:cNvPr id="6" name="TextBox 5">
            <a:extLst>
              <a:ext uri="{FF2B5EF4-FFF2-40B4-BE49-F238E27FC236}">
                <a16:creationId xmlns:a16="http://schemas.microsoft.com/office/drawing/2014/main" id="{C15F0500-C356-318C-7C53-EB364FB4C525}"/>
              </a:ext>
            </a:extLst>
          </p:cNvPr>
          <p:cNvSpPr txBox="1"/>
          <p:nvPr/>
        </p:nvSpPr>
        <p:spPr>
          <a:xfrm>
            <a:off x="2491666" y="5575178"/>
            <a:ext cx="6856520"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Manchester Baby, was the first electronic stored-program computer. It was built at the University of Manchester and ran its first program on 21 June 1948.</a:t>
            </a:r>
            <a:endParaRPr lang="en-NZ"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95509D4-ECE2-E5D2-CF52-1F101250D337}"/>
              </a:ext>
            </a:extLst>
          </p:cNvPr>
          <p:cNvPicPr>
            <a:picLocks noChangeAspect="1"/>
          </p:cNvPicPr>
          <p:nvPr/>
        </p:nvPicPr>
        <p:blipFill>
          <a:blip r:embed="rId2"/>
          <a:stretch>
            <a:fillRect/>
          </a:stretch>
        </p:blipFill>
        <p:spPr>
          <a:xfrm>
            <a:off x="2571565" y="1568917"/>
            <a:ext cx="5468644" cy="3720166"/>
          </a:xfrm>
          <a:prstGeom prst="rect">
            <a:avLst/>
          </a:prstGeom>
        </p:spPr>
      </p:pic>
    </p:spTree>
    <p:extLst>
      <p:ext uri="{BB962C8B-B14F-4D97-AF65-F5344CB8AC3E}">
        <p14:creationId xmlns:p14="http://schemas.microsoft.com/office/powerpoint/2010/main" val="23095877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6226311" cy="646876"/>
          </a:xfrm>
        </p:spPr>
        <p:txBody>
          <a:bodyPr>
            <a:noAutofit/>
          </a:bodyPr>
          <a:lstStyle/>
          <a:p>
            <a:r>
              <a:rPr lang="en-US" sz="4000" dirty="0">
                <a:latin typeface="Arial" panose="020B0604020202020204" pitchFamily="34" charset="0"/>
                <a:cs typeface="Arial" panose="020B0604020202020204" pitchFamily="34" charset="0"/>
              </a:rPr>
              <a:t>Turing’s conviction</a:t>
            </a:r>
            <a:endParaRPr lang="en-NZ" sz="4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A51043E-A5E1-BB1E-66C2-6FD161EAFD6C}"/>
              </a:ext>
            </a:extLst>
          </p:cNvPr>
          <p:cNvPicPr>
            <a:picLocks noChangeAspect="1"/>
          </p:cNvPicPr>
          <p:nvPr/>
        </p:nvPicPr>
        <p:blipFill>
          <a:blip r:embed="rId2"/>
          <a:stretch>
            <a:fillRect/>
          </a:stretch>
        </p:blipFill>
        <p:spPr>
          <a:xfrm>
            <a:off x="2280143" y="1847193"/>
            <a:ext cx="2933954" cy="3848433"/>
          </a:xfrm>
          <a:prstGeom prst="rect">
            <a:avLst/>
          </a:prstGeom>
        </p:spPr>
      </p:pic>
      <p:sp>
        <p:nvSpPr>
          <p:cNvPr id="8" name="TextBox 7">
            <a:extLst>
              <a:ext uri="{FF2B5EF4-FFF2-40B4-BE49-F238E27FC236}">
                <a16:creationId xmlns:a16="http://schemas.microsoft.com/office/drawing/2014/main" id="{C83E72F6-419F-6396-C634-B388F1B9C876}"/>
              </a:ext>
            </a:extLst>
          </p:cNvPr>
          <p:cNvSpPr txBox="1"/>
          <p:nvPr/>
        </p:nvSpPr>
        <p:spPr>
          <a:xfrm>
            <a:off x="5823751" y="1847193"/>
            <a:ext cx="6152226" cy="3139321"/>
          </a:xfrm>
          <a:prstGeom prst="rect">
            <a:avLst/>
          </a:prstGeom>
          <a:noFill/>
        </p:spPr>
        <p:txBody>
          <a:bodyPr wrap="square" rtlCol="0">
            <a:spAutoFit/>
          </a:bodyPr>
          <a:lstStyle/>
          <a:p>
            <a:r>
              <a:rPr lang="en-US" dirty="0">
                <a:highlight>
                  <a:srgbClr val="FFFFFF"/>
                </a:highlight>
                <a:latin typeface="Arial" panose="020B0604020202020204" pitchFamily="34" charset="0"/>
                <a:cs typeface="Arial" panose="020B0604020202020204" pitchFamily="34" charset="0"/>
              </a:rPr>
              <a:t>Alan Turing was convicted in 1952 for acts of “gross indecency” after he admitted to having a sexual relationship with a 19-year-old man.</a:t>
            </a:r>
          </a:p>
          <a:p>
            <a:endParaRPr lang="en-US" b="0" i="0" dirty="0">
              <a:solidFill>
                <a:srgbClr val="111111"/>
              </a:solidFill>
              <a:effectLst/>
              <a:highlight>
                <a:srgbClr val="FFFFFF"/>
              </a:highlight>
              <a:latin typeface="Arial" panose="020B0604020202020204" pitchFamily="34" charset="0"/>
              <a:cs typeface="Arial" panose="020B0604020202020204" pitchFamily="34" charset="0"/>
            </a:endParaRPr>
          </a:p>
          <a:p>
            <a:r>
              <a:rPr lang="en-US" b="0" i="0" dirty="0">
                <a:solidFill>
                  <a:srgbClr val="111111"/>
                </a:solidFill>
                <a:effectLst/>
                <a:highlight>
                  <a:srgbClr val="FFFFFF"/>
                </a:highlight>
                <a:latin typeface="Arial" panose="020B0604020202020204" pitchFamily="34" charset="0"/>
                <a:cs typeface="Arial" panose="020B0604020202020204" pitchFamily="34" charset="0"/>
              </a:rPr>
              <a:t>At the time, homosexual acts were criminalized in the UK. </a:t>
            </a:r>
          </a:p>
          <a:p>
            <a:endParaRPr lang="en-US" dirty="0">
              <a:solidFill>
                <a:srgbClr val="111111"/>
              </a:solidFill>
              <a:highlight>
                <a:srgbClr val="FFFFFF"/>
              </a:highlight>
              <a:latin typeface="Arial" panose="020B0604020202020204" pitchFamily="34" charset="0"/>
              <a:cs typeface="Arial" panose="020B0604020202020204" pitchFamily="34" charset="0"/>
            </a:endParaRPr>
          </a:p>
          <a:p>
            <a:r>
              <a:rPr lang="en-US" b="0" i="0" dirty="0">
                <a:effectLst/>
                <a:latin typeface="Arial" panose="020B0604020202020204" pitchFamily="34" charset="0"/>
                <a:cs typeface="Arial" panose="020B0604020202020204" pitchFamily="34" charset="0"/>
              </a:rPr>
              <a:t>As a result of his conviction, Turing was banned from working for the government and was forced to undergo “chemical castration” through hormone therapy</a:t>
            </a:r>
            <a:r>
              <a:rPr lang="en-US" b="0" i="0" dirty="0">
                <a:solidFill>
                  <a:srgbClr val="111111"/>
                </a:solidFill>
                <a:effectLst/>
                <a:highlight>
                  <a:srgbClr val="FFFFFF"/>
                </a:highlight>
                <a:latin typeface="Arial" panose="020B0604020202020204" pitchFamily="34" charset="0"/>
                <a:cs typeface="Arial" panose="020B0604020202020204" pitchFamily="34" charset="0"/>
              </a:rPr>
              <a:t>. </a:t>
            </a:r>
          </a:p>
          <a:p>
            <a:endParaRPr lang="en-US" dirty="0">
              <a:solidFill>
                <a:srgbClr val="111111"/>
              </a:solidFill>
              <a:highlight>
                <a:srgbClr val="FFFFFF"/>
              </a:highlight>
              <a:latin typeface="Arial" panose="020B0604020202020204" pitchFamily="34" charset="0"/>
              <a:cs typeface="Arial" panose="020B0604020202020204" pitchFamily="34" charset="0"/>
            </a:endParaRPr>
          </a:p>
          <a:p>
            <a:r>
              <a:rPr lang="en-US" b="0" i="0" dirty="0">
                <a:effectLst/>
                <a:highlight>
                  <a:srgbClr val="FFFFFF"/>
                </a:highlight>
                <a:latin typeface="Arial" panose="020B0604020202020204" pitchFamily="34" charset="0"/>
                <a:cs typeface="Arial" panose="020B0604020202020204" pitchFamily="34" charset="0"/>
              </a:rPr>
              <a:t>This conviction led to him losing his security clearance</a:t>
            </a:r>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7168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83E72F6-419F-6396-C634-B388F1B9C876}"/>
              </a:ext>
            </a:extLst>
          </p:cNvPr>
          <p:cNvSpPr txBox="1"/>
          <p:nvPr/>
        </p:nvSpPr>
        <p:spPr>
          <a:xfrm>
            <a:off x="2150100" y="503014"/>
            <a:ext cx="8098782" cy="707886"/>
          </a:xfrm>
          <a:prstGeom prst="rect">
            <a:avLst/>
          </a:prstGeom>
          <a:noFill/>
        </p:spPr>
        <p:txBody>
          <a:bodyPr wrap="square" rtlCol="0">
            <a:spAutoFit/>
          </a:bodyPr>
          <a:lstStyle/>
          <a:p>
            <a:r>
              <a:rPr lang="en-US" sz="4000" dirty="0" err="1">
                <a:latin typeface="Arial" panose="020B0604020202020204" pitchFamily="34" charset="0"/>
                <a:cs typeface="Arial" panose="020B0604020202020204" pitchFamily="34" charset="0"/>
              </a:rPr>
              <a:t>Maths</a:t>
            </a:r>
            <a:r>
              <a:rPr lang="en-US" sz="4000" dirty="0">
                <a:latin typeface="Arial" panose="020B0604020202020204" pitchFamily="34" charset="0"/>
                <a:cs typeface="Arial" panose="020B0604020202020204" pitchFamily="34" charset="0"/>
              </a:rPr>
              <a:t> problems</a:t>
            </a:r>
            <a:endParaRPr lang="en-NZ" sz="4000" dirty="0">
              <a:latin typeface="Arial" panose="020B0604020202020204" pitchFamily="34" charset="0"/>
              <a:cs typeface="Arial" panose="020B0604020202020204" pitchFamily="34" charset="0"/>
            </a:endParaRPr>
          </a:p>
        </p:txBody>
      </p:sp>
      <p:sp>
        <p:nvSpPr>
          <p:cNvPr id="2" name="Rectangle 2">
            <a:extLst>
              <a:ext uri="{FF2B5EF4-FFF2-40B4-BE49-F238E27FC236}">
                <a16:creationId xmlns:a16="http://schemas.microsoft.com/office/drawing/2014/main" id="{FCF1E390-1434-38BA-4807-FCDE7626CFCC}"/>
              </a:ext>
            </a:extLst>
          </p:cNvPr>
          <p:cNvSpPr>
            <a:spLocks noChangeArrowheads="1"/>
          </p:cNvSpPr>
          <p:nvPr/>
        </p:nvSpPr>
        <p:spPr bwMode="auto">
          <a:xfrm>
            <a:off x="2064282" y="2209353"/>
            <a:ext cx="5179896"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Fermat’s last theorem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NZ"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The equation: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 </a:t>
            </a:r>
            <a:endParaRPr kumimoji="0" lang="en-NZ"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x**n+y**n=z**n</a:t>
            </a:r>
          </a:p>
          <a:p>
            <a:pPr marL="0" marR="0" lvl="0" indent="0" algn="l" defTabSz="914400" rtl="0" eaLnBrk="0" fontAlgn="base" latinLnBrk="0" hangingPunct="0">
              <a:lnSpc>
                <a:spcPct val="100000"/>
              </a:lnSpc>
              <a:spcBef>
                <a:spcPct val="0"/>
              </a:spcBef>
              <a:spcAft>
                <a:spcPct val="0"/>
              </a:spcAft>
              <a:buClrTx/>
              <a:buSzTx/>
              <a:buFontTx/>
              <a:buNone/>
              <a:tabLst/>
            </a:pPr>
            <a:endParaRPr lang="en-NZ" altLang="en-US"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has no nontrivial positive integer solutions for n≥3.</a:t>
            </a: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 </a:t>
            </a:r>
            <a:endParaRPr kumimoji="0" lang="en-NZ"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ea typeface="Aptos" panose="020B0004020202020204" pitchFamily="34" charset="0"/>
                <a:cs typeface="Arial" panose="020B0604020202020204" pitchFamily="34" charset="0"/>
              </a:rPr>
              <a:t>3**2 + 4**2 = 5**2</a:t>
            </a:r>
          </a:p>
          <a:p>
            <a:pPr marL="0" marR="0" lvl="0" indent="0" algn="l" defTabSz="914400" rtl="0" eaLnBrk="0" fontAlgn="base" latinLnBrk="0" hangingPunct="0">
              <a:lnSpc>
                <a:spcPct val="100000"/>
              </a:lnSpc>
              <a:spcBef>
                <a:spcPct val="0"/>
              </a:spcBef>
              <a:spcAft>
                <a:spcPct val="0"/>
              </a:spcAft>
              <a:buClrTx/>
              <a:buSzTx/>
              <a:buFontTx/>
              <a:buNone/>
              <a:tabLst/>
            </a:pPr>
            <a:endParaRPr lang="en-NZ" altLang="en-US"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NZ"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Solved in 1995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NZ" altLang="en-US" b="0" i="0" u="none" strike="noStrike" cap="none" normalizeH="0" baseline="0" dirty="0">
              <a:ln>
                <a:noFill/>
              </a:ln>
              <a:solidFill>
                <a:schemeClr val="tx1"/>
              </a:solidFill>
              <a:effectLst/>
              <a:latin typeface="Arial" panose="020B0604020202020204" pitchFamily="34" charset="0"/>
            </a:endParaRPr>
          </a:p>
        </p:txBody>
      </p:sp>
      <p:pic>
        <p:nvPicPr>
          <p:cNvPr id="2049" name="Picture 1" descr="A close-up of a person's face&#10;&#10;Description automatically generated">
            <a:extLst>
              <a:ext uri="{FF2B5EF4-FFF2-40B4-BE49-F238E27FC236}">
                <a16:creationId xmlns:a16="http://schemas.microsoft.com/office/drawing/2014/main" id="{247AC6FF-5205-0FD4-653A-04CD6D3BE8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1470" y="1779959"/>
            <a:ext cx="3157861" cy="497279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36604F62-5E50-016D-DB2B-07B3B090B7E7}"/>
              </a:ext>
            </a:extLst>
          </p:cNvPr>
          <p:cNvSpPr>
            <a:spLocks noChangeArrowheads="1"/>
          </p:cNvSpPr>
          <p:nvPr/>
        </p:nvSpPr>
        <p:spPr bwMode="auto">
          <a:xfrm>
            <a:off x="4376691" y="707091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Z" dirty="0"/>
          </a:p>
        </p:txBody>
      </p:sp>
    </p:spTree>
    <p:extLst>
      <p:ext uri="{BB962C8B-B14F-4D97-AF65-F5344CB8AC3E}">
        <p14:creationId xmlns:p14="http://schemas.microsoft.com/office/powerpoint/2010/main" val="14845446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2577590" cy="407180"/>
          </a:xfrm>
        </p:spPr>
        <p:txBody>
          <a:bodyPr>
            <a:noAutofit/>
          </a:bodyPr>
          <a:lstStyle/>
          <a:p>
            <a:r>
              <a:rPr lang="en-US" sz="4000" dirty="0">
                <a:latin typeface="Arial" panose="020B0604020202020204" pitchFamily="34" charset="0"/>
                <a:cs typeface="Arial" panose="020B0604020202020204" pitchFamily="34" charset="0"/>
              </a:rPr>
              <a:t>Turing’s legacy</a:t>
            </a:r>
            <a:endParaRPr lang="en-NZ" sz="4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A51043E-A5E1-BB1E-66C2-6FD161EAFD6C}"/>
              </a:ext>
            </a:extLst>
          </p:cNvPr>
          <p:cNvPicPr>
            <a:picLocks noChangeAspect="1"/>
          </p:cNvPicPr>
          <p:nvPr/>
        </p:nvPicPr>
        <p:blipFill>
          <a:blip r:embed="rId2"/>
          <a:stretch>
            <a:fillRect/>
          </a:stretch>
        </p:blipFill>
        <p:spPr>
          <a:xfrm>
            <a:off x="2176491" y="2362099"/>
            <a:ext cx="2933954" cy="3848433"/>
          </a:xfrm>
          <a:prstGeom prst="rect">
            <a:avLst/>
          </a:prstGeom>
        </p:spPr>
      </p:pic>
      <p:sp>
        <p:nvSpPr>
          <p:cNvPr id="8" name="TextBox 7">
            <a:extLst>
              <a:ext uri="{FF2B5EF4-FFF2-40B4-BE49-F238E27FC236}">
                <a16:creationId xmlns:a16="http://schemas.microsoft.com/office/drawing/2014/main" id="{C83E72F6-419F-6396-C634-B388F1B9C876}"/>
              </a:ext>
            </a:extLst>
          </p:cNvPr>
          <p:cNvSpPr txBox="1"/>
          <p:nvPr/>
        </p:nvSpPr>
        <p:spPr>
          <a:xfrm>
            <a:off x="5506845" y="1958693"/>
            <a:ext cx="6152226" cy="470898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universal Turing machine - </a:t>
            </a:r>
            <a:r>
              <a:rPr lang="en-US" b="0" i="0" dirty="0">
                <a:effectLst/>
                <a:highlight>
                  <a:srgbClr val="FFFFFF"/>
                </a:highlight>
                <a:latin typeface="Arial" panose="020B0604020202020204" pitchFamily="34" charset="0"/>
                <a:cs typeface="Arial" panose="020B0604020202020204" pitchFamily="34" charset="0"/>
              </a:rPr>
              <a:t>now recognised as the foundation of computer science</a:t>
            </a:r>
            <a:r>
              <a:rPr lang="en-US" baseline="30000" dirty="0">
                <a:highlight>
                  <a:srgbClr val="FFFFFF"/>
                </a:highlight>
                <a:latin typeface="Arial" panose="020B0604020202020204" pitchFamily="34" charset="0"/>
                <a:cs typeface="Arial" panose="020B0604020202020204" pitchFamily="34" charset="0"/>
              </a:rPr>
              <a:t> </a:t>
            </a:r>
          </a:p>
          <a:p>
            <a:endParaRPr lang="en-US" baseline="30000" dirty="0">
              <a:highlight>
                <a:srgbClr val="FFFFFF"/>
              </a:highlight>
              <a:latin typeface="Arial" panose="020B0604020202020204" pitchFamily="34" charset="0"/>
              <a:cs typeface="Arial" panose="020B0604020202020204" pitchFamily="34" charset="0"/>
            </a:endParaRPr>
          </a:p>
          <a:p>
            <a:r>
              <a:rPr lang="en-US" sz="1800" kern="100" dirty="0">
                <a:effectLst/>
                <a:latin typeface="Arial" panose="020B0604020202020204" pitchFamily="34" charset="0"/>
                <a:ea typeface="Aptos" panose="020B0004020202020204" pitchFamily="34" charset="0"/>
                <a:cs typeface="Arial" panose="020B0604020202020204" pitchFamily="34" charset="0"/>
              </a:rPr>
              <a:t>Everything that can be computed on a computer can be computed </a:t>
            </a:r>
            <a:r>
              <a:rPr lang="en-US" dirty="0">
                <a:latin typeface="Arial" panose="020B0604020202020204" pitchFamily="34" charset="0"/>
                <a:cs typeface="Arial" panose="020B0604020202020204" pitchFamily="34" charset="0"/>
              </a:rPr>
              <a:t>by the universal Turing machine</a:t>
            </a:r>
            <a:r>
              <a:rPr lang="en-US" sz="1800" kern="100" dirty="0">
                <a:effectLst/>
                <a:latin typeface="Arial" panose="020B0604020202020204" pitchFamily="34" charset="0"/>
                <a:ea typeface="Aptos" panose="020B0004020202020204" pitchFamily="34" charset="0"/>
                <a:cs typeface="Arial" panose="020B0604020202020204" pitchFamily="34" charset="0"/>
              </a:rPr>
              <a:t>.</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claim is important because it marks out the limits of human computation. </a:t>
            </a:r>
            <a:endParaRPr lang="en-US" baseline="30000" dirty="0">
              <a:solidFill>
                <a:srgbClr val="111111"/>
              </a:solidFill>
              <a:highlight>
                <a:srgbClr val="FFFFFF"/>
              </a:highlight>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machine is a mathematical model of the modern computers we all use today.</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 solved a mathematics problem by including engineering principles</a:t>
            </a:r>
          </a:p>
          <a:p>
            <a:endParaRPr lang="en-US" dirty="0">
              <a:latin typeface="Arial" panose="020B0604020202020204" pitchFamily="34" charset="0"/>
              <a:cs typeface="Arial" panose="020B0604020202020204" pitchFamily="34" charset="0"/>
            </a:endParaRPr>
          </a:p>
          <a:p>
            <a:r>
              <a:rPr lang="de-DE" sz="1800" kern="100" dirty="0">
                <a:effectLst/>
                <a:latin typeface="Aptos" panose="020B0004020202020204" pitchFamily="34" charset="0"/>
                <a:ea typeface="Aptos" panose="020B0004020202020204" pitchFamily="34" charset="0"/>
                <a:cs typeface="Times New Roman" panose="02020603050405020304" pitchFamily="18" charset="0"/>
              </a:rPr>
              <a:t>It started the study of the theory of computation and computer science.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49700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2577590" cy="407180"/>
          </a:xfrm>
        </p:spPr>
        <p:txBody>
          <a:bodyPr>
            <a:noAutofit/>
          </a:bodyPr>
          <a:lstStyle/>
          <a:p>
            <a:r>
              <a:rPr lang="en-US" sz="4000" dirty="0">
                <a:latin typeface="Arial" panose="020B0604020202020204" pitchFamily="34" charset="0"/>
                <a:cs typeface="Arial" panose="020B0604020202020204" pitchFamily="34" charset="0"/>
              </a:rPr>
              <a:t>Turing’s legacy</a:t>
            </a:r>
            <a:endParaRPr lang="en-NZ" sz="4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A51043E-A5E1-BB1E-66C2-6FD161EAFD6C}"/>
              </a:ext>
            </a:extLst>
          </p:cNvPr>
          <p:cNvPicPr>
            <a:picLocks noChangeAspect="1"/>
          </p:cNvPicPr>
          <p:nvPr/>
        </p:nvPicPr>
        <p:blipFill>
          <a:blip r:embed="rId2"/>
          <a:stretch>
            <a:fillRect/>
          </a:stretch>
        </p:blipFill>
        <p:spPr>
          <a:xfrm>
            <a:off x="2100943" y="1758417"/>
            <a:ext cx="2933954" cy="3848433"/>
          </a:xfrm>
          <a:prstGeom prst="rect">
            <a:avLst/>
          </a:prstGeom>
        </p:spPr>
      </p:pic>
      <p:sp>
        <p:nvSpPr>
          <p:cNvPr id="8" name="TextBox 7">
            <a:extLst>
              <a:ext uri="{FF2B5EF4-FFF2-40B4-BE49-F238E27FC236}">
                <a16:creationId xmlns:a16="http://schemas.microsoft.com/office/drawing/2014/main" id="{C83E72F6-419F-6396-C634-B388F1B9C876}"/>
              </a:ext>
            </a:extLst>
          </p:cNvPr>
          <p:cNvSpPr txBox="1"/>
          <p:nvPr/>
        </p:nvSpPr>
        <p:spPr>
          <a:xfrm>
            <a:off x="5560111" y="1758417"/>
            <a:ext cx="6152226" cy="4801314"/>
          </a:xfrm>
          <a:prstGeom prst="rect">
            <a:avLst/>
          </a:prstGeom>
          <a:noFill/>
        </p:spPr>
        <p:txBody>
          <a:bodyPr wrap="square" rtlCol="0">
            <a:spAutoFit/>
          </a:bodyPr>
          <a:lstStyle/>
          <a:p>
            <a:r>
              <a:rPr lang="de-DE" sz="1800" kern="100" dirty="0">
                <a:effectLst/>
                <a:latin typeface="Aptos" panose="020B0004020202020204" pitchFamily="34" charset="0"/>
                <a:ea typeface="Aptos" panose="020B0004020202020204" pitchFamily="34" charset="0"/>
                <a:cs typeface="Times New Roman" panose="02020603050405020304" pitchFamily="18" charset="0"/>
              </a:rPr>
              <a:t>The “old“ way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emphasized statements of logic, while the new way emphasized</a:t>
            </a:r>
            <a:r>
              <a:rPr lang="de-DE" sz="1800" kern="100" dirty="0">
                <a:effectLst/>
                <a:latin typeface="Aptos" panose="020B0004020202020204" pitchFamily="34" charset="0"/>
                <a:ea typeface="Aptos" panose="020B0004020202020204" pitchFamily="34" charset="0"/>
                <a:cs typeface="Times New Roman" panose="02020603050405020304" pitchFamily="18" charset="0"/>
              </a:rPr>
              <a:t> running programs.</a:t>
            </a:r>
            <a:endParaRPr lang="en-NZ"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 introduced the stored program – where the program and data were in the same memory space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 realized that software could be used to simulate hardware e.g. arithmetic – RISC</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He postulated that there are limits to computing</a:t>
            </a:r>
          </a:p>
          <a:p>
            <a:endParaRPr lang="en-US" dirty="0">
              <a:latin typeface="Arial" panose="020B0604020202020204" pitchFamily="34" charset="0"/>
              <a:cs typeface="Arial" panose="020B0604020202020204" pitchFamily="34" charset="0"/>
            </a:endParaRPr>
          </a:p>
          <a:p>
            <a:r>
              <a:rPr lang="en-NZ" sz="1800" dirty="0">
                <a:effectLst/>
                <a:latin typeface="Arial" panose="020B0604020202020204" pitchFamily="34" charset="0"/>
                <a:ea typeface="Times New Roman" panose="02020603050405020304" pitchFamily="18" charset="0"/>
                <a:cs typeface="Arial" panose="020B0604020202020204" pitchFamily="34" charset="0"/>
              </a:rPr>
              <a:t>His insights into algorithm design and algorithmic complexity remain fundamental in computer science education</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His later work was in AI, e.g., the Turing test – can machines think?</a:t>
            </a:r>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35675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6829993" cy="602488"/>
          </a:xfrm>
        </p:spPr>
        <p:txBody>
          <a:bodyPr>
            <a:noAutofit/>
          </a:bodyPr>
          <a:lstStyle/>
          <a:p>
            <a:r>
              <a:rPr lang="en-US" sz="4000" dirty="0">
                <a:latin typeface="Arial" panose="020B0604020202020204" pitchFamily="34" charset="0"/>
                <a:cs typeface="Arial" panose="020B0604020202020204" pitchFamily="34" charset="0"/>
              </a:rPr>
              <a:t>Alan Turing</a:t>
            </a:r>
            <a:endParaRPr lang="en-NZ" sz="4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A51043E-A5E1-BB1E-66C2-6FD161EAFD6C}"/>
              </a:ext>
            </a:extLst>
          </p:cNvPr>
          <p:cNvPicPr>
            <a:picLocks noChangeAspect="1"/>
          </p:cNvPicPr>
          <p:nvPr/>
        </p:nvPicPr>
        <p:blipFill>
          <a:blip r:embed="rId2"/>
          <a:stretch>
            <a:fillRect/>
          </a:stretch>
        </p:blipFill>
        <p:spPr>
          <a:xfrm>
            <a:off x="2018987" y="1989237"/>
            <a:ext cx="2933954" cy="3848433"/>
          </a:xfrm>
          <a:prstGeom prst="rect">
            <a:avLst/>
          </a:prstGeom>
        </p:spPr>
      </p:pic>
      <p:sp>
        <p:nvSpPr>
          <p:cNvPr id="8" name="TextBox 7">
            <a:extLst>
              <a:ext uri="{FF2B5EF4-FFF2-40B4-BE49-F238E27FC236}">
                <a16:creationId xmlns:a16="http://schemas.microsoft.com/office/drawing/2014/main" id="{C83E72F6-419F-6396-C634-B388F1B9C876}"/>
              </a:ext>
            </a:extLst>
          </p:cNvPr>
          <p:cNvSpPr txBox="1"/>
          <p:nvPr/>
        </p:nvSpPr>
        <p:spPr>
          <a:xfrm>
            <a:off x="5734975" y="1867352"/>
            <a:ext cx="6152226" cy="369331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He was convicted in 1952 of homosexuality but received a royal pardon posthumously in 2013.</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ACM A. M. Turing Award is an annual prize given by the Association for Computing Machinery for contributions of lasting and major technical importance to computer science.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It is generally recognized as the highest distinction in computer science and is often referred to as the "Nobel Prize of Computing".</a:t>
            </a:r>
          </a:p>
        </p:txBody>
      </p:sp>
    </p:spTree>
    <p:extLst>
      <p:ext uri="{BB962C8B-B14F-4D97-AF65-F5344CB8AC3E}">
        <p14:creationId xmlns:p14="http://schemas.microsoft.com/office/powerpoint/2010/main" val="1960444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6474886" cy="655754"/>
          </a:xfrm>
        </p:spPr>
        <p:txBody>
          <a:bodyPr>
            <a:noAutofit/>
          </a:bodyPr>
          <a:lstStyle/>
          <a:p>
            <a:r>
              <a:rPr lang="en-US" sz="4000" dirty="0">
                <a:latin typeface="Arial" panose="020B0604020202020204" pitchFamily="34" charset="0"/>
                <a:cs typeface="Arial" panose="020B0604020202020204" pitchFamily="34" charset="0"/>
              </a:rPr>
              <a:t>Alan Turing</a:t>
            </a:r>
            <a:endParaRPr lang="en-NZ" sz="4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A51043E-A5E1-BB1E-66C2-6FD161EAFD6C}"/>
              </a:ext>
            </a:extLst>
          </p:cNvPr>
          <p:cNvPicPr>
            <a:picLocks noChangeAspect="1"/>
          </p:cNvPicPr>
          <p:nvPr/>
        </p:nvPicPr>
        <p:blipFill>
          <a:blip r:embed="rId2"/>
          <a:stretch>
            <a:fillRect/>
          </a:stretch>
        </p:blipFill>
        <p:spPr>
          <a:xfrm>
            <a:off x="2214296" y="1492087"/>
            <a:ext cx="2933954" cy="3848433"/>
          </a:xfrm>
          <a:prstGeom prst="rect">
            <a:avLst/>
          </a:prstGeom>
        </p:spPr>
      </p:pic>
      <p:sp>
        <p:nvSpPr>
          <p:cNvPr id="8" name="TextBox 7">
            <a:extLst>
              <a:ext uri="{FF2B5EF4-FFF2-40B4-BE49-F238E27FC236}">
                <a16:creationId xmlns:a16="http://schemas.microsoft.com/office/drawing/2014/main" id="{C83E72F6-419F-6396-C634-B388F1B9C876}"/>
              </a:ext>
            </a:extLst>
          </p:cNvPr>
          <p:cNvSpPr txBox="1"/>
          <p:nvPr/>
        </p:nvSpPr>
        <p:spPr>
          <a:xfrm>
            <a:off x="5930283" y="1492087"/>
            <a:ext cx="6152226" cy="2031325"/>
          </a:xfrm>
          <a:prstGeom prst="rect">
            <a:avLst/>
          </a:prstGeom>
          <a:noFill/>
        </p:spPr>
        <p:txBody>
          <a:bodyPr wrap="square" rtlCol="0">
            <a:spAutoFit/>
          </a:bodyPr>
          <a:lstStyle/>
          <a:p>
            <a:r>
              <a:rPr lang="en-US" dirty="0"/>
              <a:t>Turing died in 1954</a:t>
            </a:r>
          </a:p>
          <a:p>
            <a:endParaRPr lang="en-US" dirty="0"/>
          </a:p>
          <a:p>
            <a:r>
              <a:rPr lang="en-US" dirty="0"/>
              <a:t>Suicide?</a:t>
            </a:r>
          </a:p>
          <a:p>
            <a:endParaRPr lang="en-US" dirty="0"/>
          </a:p>
          <a:p>
            <a:r>
              <a:rPr lang="en-US" dirty="0"/>
              <a:t>Poison apple?</a:t>
            </a:r>
          </a:p>
          <a:p>
            <a:endParaRPr lang="en-US" dirty="0"/>
          </a:p>
          <a:p>
            <a:endParaRPr lang="en-NZ" dirty="0"/>
          </a:p>
        </p:txBody>
      </p:sp>
    </p:spTree>
    <p:extLst>
      <p:ext uri="{BB962C8B-B14F-4D97-AF65-F5344CB8AC3E}">
        <p14:creationId xmlns:p14="http://schemas.microsoft.com/office/powerpoint/2010/main" val="17772262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1"/>
            <a:ext cx="4566187" cy="717897"/>
          </a:xfrm>
        </p:spPr>
        <p:txBody>
          <a:bodyPr>
            <a:noAutofit/>
          </a:bodyPr>
          <a:lstStyle/>
          <a:p>
            <a:r>
              <a:rPr lang="en-US" sz="4000" dirty="0">
                <a:latin typeface="Arial" panose="020B0604020202020204" pitchFamily="34" charset="0"/>
                <a:cs typeface="Arial" panose="020B0604020202020204" pitchFamily="34" charset="0"/>
              </a:rPr>
              <a:t>References</a:t>
            </a:r>
            <a:endParaRPr lang="en-NZ" sz="40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D2A47600-57CA-8F4E-874E-005890CAFFD1}"/>
              </a:ext>
            </a:extLst>
          </p:cNvPr>
          <p:cNvPicPr>
            <a:picLocks noChangeAspect="1"/>
          </p:cNvPicPr>
          <p:nvPr/>
        </p:nvPicPr>
        <p:blipFill>
          <a:blip r:embed="rId2"/>
          <a:stretch>
            <a:fillRect/>
          </a:stretch>
        </p:blipFill>
        <p:spPr>
          <a:xfrm>
            <a:off x="1333794" y="1219885"/>
            <a:ext cx="3253062" cy="4893186"/>
          </a:xfrm>
          <a:prstGeom prst="rect">
            <a:avLst/>
          </a:prstGeom>
        </p:spPr>
      </p:pic>
      <p:pic>
        <p:nvPicPr>
          <p:cNvPr id="4" name="Picture 3" descr="A person in a suit and tie&#10;&#10;Description automatically generated">
            <a:extLst>
              <a:ext uri="{FF2B5EF4-FFF2-40B4-BE49-F238E27FC236}">
                <a16:creationId xmlns:a16="http://schemas.microsoft.com/office/drawing/2014/main" id="{66B6F763-761E-3957-F870-9C2FE94F13CC}"/>
              </a:ext>
            </a:extLst>
          </p:cNvPr>
          <p:cNvPicPr>
            <a:picLocks noChangeAspect="1"/>
          </p:cNvPicPr>
          <p:nvPr/>
        </p:nvPicPr>
        <p:blipFill>
          <a:blip r:embed="rId3"/>
          <a:stretch>
            <a:fillRect/>
          </a:stretch>
        </p:blipFill>
        <p:spPr>
          <a:xfrm>
            <a:off x="6096000" y="1229410"/>
            <a:ext cx="3133320" cy="4883661"/>
          </a:xfrm>
          <a:prstGeom prst="rect">
            <a:avLst/>
          </a:prstGeom>
        </p:spPr>
      </p:pic>
      <p:sp>
        <p:nvSpPr>
          <p:cNvPr id="6" name="TextBox 5">
            <a:extLst>
              <a:ext uri="{FF2B5EF4-FFF2-40B4-BE49-F238E27FC236}">
                <a16:creationId xmlns:a16="http://schemas.microsoft.com/office/drawing/2014/main" id="{C8A43026-EE4C-6666-7313-4F9D6826D217}"/>
              </a:ext>
            </a:extLst>
          </p:cNvPr>
          <p:cNvSpPr txBox="1"/>
          <p:nvPr/>
        </p:nvSpPr>
        <p:spPr>
          <a:xfrm>
            <a:off x="1455937" y="6327676"/>
            <a:ext cx="359545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Wikipedia / Brilliant</a:t>
            </a:r>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4510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4654964" cy="637998"/>
          </a:xfrm>
        </p:spPr>
        <p:txBody>
          <a:bodyPr>
            <a:noAutofit/>
          </a:bodyPr>
          <a:lstStyle/>
          <a:p>
            <a:r>
              <a:rPr lang="en-US" sz="4000" dirty="0">
                <a:latin typeface="Arial" panose="020B0604020202020204" pitchFamily="34" charset="0"/>
                <a:cs typeface="Arial" panose="020B0604020202020204" pitchFamily="34" charset="0"/>
              </a:rPr>
              <a:t>References</a:t>
            </a:r>
            <a:endParaRPr lang="en-NZ" sz="4000" dirty="0">
              <a:latin typeface="Arial" panose="020B0604020202020204" pitchFamily="34" charset="0"/>
              <a:cs typeface="Arial" panose="020B0604020202020204" pitchFamily="34" charset="0"/>
            </a:endParaRPr>
          </a:p>
        </p:txBody>
      </p:sp>
      <p:pic>
        <p:nvPicPr>
          <p:cNvPr id="6" name="Picture 5" descr="A person smiling for the camera&#10;&#10;Description automatically generated">
            <a:extLst>
              <a:ext uri="{FF2B5EF4-FFF2-40B4-BE49-F238E27FC236}">
                <a16:creationId xmlns:a16="http://schemas.microsoft.com/office/drawing/2014/main" id="{06523194-A8F2-82A5-CA6C-C4E0D47D5FBB}"/>
              </a:ext>
            </a:extLst>
          </p:cNvPr>
          <p:cNvPicPr>
            <a:picLocks noChangeAspect="1"/>
          </p:cNvPicPr>
          <p:nvPr/>
        </p:nvPicPr>
        <p:blipFill>
          <a:blip r:embed="rId2"/>
          <a:stretch>
            <a:fillRect/>
          </a:stretch>
        </p:blipFill>
        <p:spPr>
          <a:xfrm>
            <a:off x="2100943" y="1838658"/>
            <a:ext cx="2966628" cy="3977641"/>
          </a:xfrm>
          <a:prstGeom prst="rect">
            <a:avLst/>
          </a:prstGeom>
        </p:spPr>
      </p:pic>
      <p:pic>
        <p:nvPicPr>
          <p:cNvPr id="7" name="Picture 6">
            <a:extLst>
              <a:ext uri="{FF2B5EF4-FFF2-40B4-BE49-F238E27FC236}">
                <a16:creationId xmlns:a16="http://schemas.microsoft.com/office/drawing/2014/main" id="{2B67FF87-6C24-1DD0-2B7F-883C482840E6}"/>
              </a:ext>
            </a:extLst>
          </p:cNvPr>
          <p:cNvPicPr>
            <a:picLocks noChangeAspect="1"/>
          </p:cNvPicPr>
          <p:nvPr/>
        </p:nvPicPr>
        <p:blipFill>
          <a:blip r:embed="rId3"/>
          <a:stretch>
            <a:fillRect/>
          </a:stretch>
        </p:blipFill>
        <p:spPr>
          <a:xfrm>
            <a:off x="6235861" y="1838657"/>
            <a:ext cx="3108960" cy="3977641"/>
          </a:xfrm>
          <a:prstGeom prst="rect">
            <a:avLst/>
          </a:prstGeom>
        </p:spPr>
      </p:pic>
    </p:spTree>
    <p:extLst>
      <p:ext uri="{BB962C8B-B14F-4D97-AF65-F5344CB8AC3E}">
        <p14:creationId xmlns:p14="http://schemas.microsoft.com/office/powerpoint/2010/main" val="36781106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4654964" cy="637998"/>
          </a:xfrm>
        </p:spPr>
        <p:txBody>
          <a:bodyPr>
            <a:noAutofit/>
          </a:bodyPr>
          <a:lstStyle/>
          <a:p>
            <a:r>
              <a:rPr lang="en-US" sz="4000" dirty="0">
                <a:latin typeface="Arial" panose="020B0604020202020204" pitchFamily="34" charset="0"/>
                <a:cs typeface="Arial" panose="020B0604020202020204" pitchFamily="34" charset="0"/>
              </a:rPr>
              <a:t>References</a:t>
            </a:r>
            <a:endParaRPr lang="en-NZ" sz="4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8F3071B-7DDC-B4E4-16A4-3DEE90D17105}"/>
              </a:ext>
            </a:extLst>
          </p:cNvPr>
          <p:cNvSpPr txBox="1"/>
          <p:nvPr/>
        </p:nvSpPr>
        <p:spPr>
          <a:xfrm>
            <a:off x="2022075" y="1601402"/>
            <a:ext cx="7019925" cy="369331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Good animated video of the halting problem:</a:t>
            </a:r>
          </a:p>
          <a:p>
            <a:endParaRPr lang="en-US" dirty="0">
              <a:latin typeface="Arial" panose="020B0604020202020204" pitchFamily="34" charset="0"/>
              <a:cs typeface="Arial" panose="020B0604020202020204" pitchFamily="34" charset="0"/>
            </a:endParaRPr>
          </a:p>
          <a:p>
            <a:r>
              <a:rPr lang="de-DE" sz="1800" dirty="0">
                <a:effectLst/>
                <a:latin typeface="Arial" panose="020B0604020202020204" pitchFamily="34" charset="0"/>
                <a:ea typeface="Aptos" panose="020B0004020202020204" pitchFamily="34" charset="0"/>
                <a:cs typeface="Arial" panose="020B0604020202020204" pitchFamily="34" charset="0"/>
              </a:rPr>
              <a:t> </a:t>
            </a:r>
            <a:r>
              <a:rPr lang="de-DE" sz="1800" u="sng" dirty="0">
                <a:solidFill>
                  <a:srgbClr val="0000FF"/>
                </a:solidFill>
                <a:effectLst/>
                <a:latin typeface="Arial" panose="020B0604020202020204" pitchFamily="34" charset="0"/>
                <a:ea typeface="Aptos" panose="020B0004020202020204" pitchFamily="34" charset="0"/>
                <a:cs typeface="Arial" panose="020B0604020202020204" pitchFamily="34" charset="0"/>
                <a:hlinkClick r:id="rId2"/>
              </a:rPr>
              <a:t>https://www.youtube.com/watch?v=92WHN-pAFCs</a:t>
            </a:r>
            <a:endParaRPr lang="de-DE" sz="1800" u="sng" dirty="0">
              <a:solidFill>
                <a:srgbClr val="0000FF"/>
              </a:solidFill>
              <a:effectLst/>
              <a:latin typeface="Arial" panose="020B0604020202020204" pitchFamily="34" charset="0"/>
              <a:ea typeface="Aptos" panose="020B0004020202020204" pitchFamily="34" charset="0"/>
              <a:cs typeface="Arial" panose="020B0604020202020204" pitchFamily="34" charset="0"/>
            </a:endParaRPr>
          </a:p>
          <a:p>
            <a:endParaRPr lang="de-DE" u="sng" dirty="0">
              <a:solidFill>
                <a:srgbClr val="0000FF"/>
              </a:solidFill>
              <a:latin typeface="Arial" panose="020B0604020202020204" pitchFamily="34" charset="0"/>
              <a:ea typeface="Aptos" panose="020B00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Turing’s proof of the undecidability of the Halting problem explained in terms of mobile phone applications</a:t>
            </a:r>
            <a:endParaRPr lang="de-DE" sz="1800" u="sng" dirty="0">
              <a:solidFill>
                <a:srgbClr val="0000FF"/>
              </a:solidFill>
              <a:effectLst/>
              <a:latin typeface="Arial" panose="020B0604020202020204" pitchFamily="34" charset="0"/>
              <a:ea typeface="Aptos" panose="020B0004020202020204" pitchFamily="34" charset="0"/>
              <a:cs typeface="Arial" panose="020B0604020202020204" pitchFamily="34" charset="0"/>
            </a:endParaRPr>
          </a:p>
          <a:p>
            <a:endParaRPr lang="de-DE" u="sng" dirty="0">
              <a:solidFill>
                <a:srgbClr val="0000FF"/>
              </a:solidFill>
              <a:latin typeface="Arial" panose="020B0604020202020204" pitchFamily="34" charset="0"/>
              <a:cs typeface="Arial" panose="020B0604020202020204" pitchFamily="34" charset="0"/>
            </a:endParaRPr>
          </a:p>
          <a:p>
            <a:r>
              <a:rPr lang="en-NZ" dirty="0">
                <a:latin typeface="Arial" panose="020B0604020202020204" pitchFamily="34" charset="0"/>
                <a:cs typeface="Arial" panose="020B0604020202020204" pitchFamily="34" charset="0"/>
                <a:hlinkClick r:id="rId3"/>
              </a:rPr>
              <a:t>https://thorehusfeldt.com/2012/06/25/the-freeze-app-does-not-exist/</a:t>
            </a:r>
            <a:endParaRPr lang="en-NZ" dirty="0">
              <a:latin typeface="Arial" panose="020B0604020202020204" pitchFamily="34" charset="0"/>
              <a:cs typeface="Arial" panose="020B0604020202020204" pitchFamily="34" charset="0"/>
            </a:endParaRPr>
          </a:p>
          <a:p>
            <a:endParaRPr lang="en-NZ" dirty="0">
              <a:latin typeface="Arial" panose="020B0604020202020204" pitchFamily="34" charset="0"/>
              <a:cs typeface="Arial" panose="020B0604020202020204" pitchFamily="34" charset="0"/>
            </a:endParaRPr>
          </a:p>
          <a:p>
            <a:r>
              <a:rPr lang="en-NZ" dirty="0">
                <a:latin typeface="Arial" panose="020B0604020202020204" pitchFamily="34" charset="0"/>
                <a:cs typeface="Arial" panose="020B0604020202020204" pitchFamily="34" charset="0"/>
              </a:rPr>
              <a:t>Slides:</a:t>
            </a:r>
          </a:p>
          <a:p>
            <a:endParaRPr lang="en-NZ" dirty="0">
              <a:latin typeface="Arial" panose="020B0604020202020204" pitchFamily="34" charset="0"/>
              <a:cs typeface="Arial" panose="020B0604020202020204" pitchFamily="34" charset="0"/>
            </a:endParaRPr>
          </a:p>
          <a:p>
            <a:r>
              <a:rPr lang="en-NZ" dirty="0">
                <a:latin typeface="Arial" panose="020B0604020202020204" pitchFamily="34" charset="0"/>
                <a:cs typeface="Arial" panose="020B0604020202020204" pitchFamily="34" charset="0"/>
                <a:hlinkClick r:id="rId4"/>
              </a:rPr>
              <a:t>https://rbrayb.github.io/Presentations/</a:t>
            </a:r>
            <a:endParaRPr lang="en-NZ" dirty="0">
              <a:latin typeface="Arial" panose="020B0604020202020204" pitchFamily="34" charset="0"/>
              <a:cs typeface="Arial" panose="020B0604020202020204" pitchFamily="34" charset="0"/>
            </a:endParaRPr>
          </a:p>
          <a:p>
            <a:endParaRPr lang="en-N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2793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83E72F6-419F-6396-C634-B388F1B9C876}"/>
              </a:ext>
            </a:extLst>
          </p:cNvPr>
          <p:cNvSpPr txBox="1"/>
          <p:nvPr/>
        </p:nvSpPr>
        <p:spPr>
          <a:xfrm>
            <a:off x="2732334" y="412812"/>
            <a:ext cx="8098782" cy="707886"/>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Maths problems yet to be solved</a:t>
            </a:r>
            <a:endParaRPr lang="en-NZ" sz="4000" dirty="0">
              <a:latin typeface="Arial" panose="020B0604020202020204" pitchFamily="34" charset="0"/>
              <a:cs typeface="Arial" panose="020B0604020202020204" pitchFamily="34" charset="0"/>
            </a:endParaRPr>
          </a:p>
        </p:txBody>
      </p:sp>
      <p:sp>
        <p:nvSpPr>
          <p:cNvPr id="3" name="Rectangle 3">
            <a:extLst>
              <a:ext uri="{FF2B5EF4-FFF2-40B4-BE49-F238E27FC236}">
                <a16:creationId xmlns:a16="http://schemas.microsoft.com/office/drawing/2014/main" id="{36604F62-5E50-016D-DB2B-07B3B090B7E7}"/>
              </a:ext>
            </a:extLst>
          </p:cNvPr>
          <p:cNvSpPr>
            <a:spLocks noChangeArrowheads="1"/>
          </p:cNvSpPr>
          <p:nvPr/>
        </p:nvSpPr>
        <p:spPr bwMode="auto">
          <a:xfrm>
            <a:off x="4376691" y="707091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NZ" dirty="0"/>
          </a:p>
        </p:txBody>
      </p:sp>
      <p:pic>
        <p:nvPicPr>
          <p:cNvPr id="4" name="Picture 3" descr="A screenshot of a math test&#10;&#10;Description automatically generated">
            <a:extLst>
              <a:ext uri="{FF2B5EF4-FFF2-40B4-BE49-F238E27FC236}">
                <a16:creationId xmlns:a16="http://schemas.microsoft.com/office/drawing/2014/main" id="{64FD1F97-6738-90FE-BDE2-AD36ECF3D40E}"/>
              </a:ext>
            </a:extLst>
          </p:cNvPr>
          <p:cNvPicPr>
            <a:picLocks noChangeAspect="1"/>
          </p:cNvPicPr>
          <p:nvPr/>
        </p:nvPicPr>
        <p:blipFill>
          <a:blip r:embed="rId2"/>
          <a:stretch>
            <a:fillRect/>
          </a:stretch>
        </p:blipFill>
        <p:spPr>
          <a:xfrm>
            <a:off x="2812995" y="1677881"/>
            <a:ext cx="8248582" cy="5069148"/>
          </a:xfrm>
          <a:prstGeom prst="rect">
            <a:avLst/>
          </a:prstGeom>
        </p:spPr>
      </p:pic>
    </p:spTree>
    <p:extLst>
      <p:ext uri="{BB962C8B-B14F-4D97-AF65-F5344CB8AC3E}">
        <p14:creationId xmlns:p14="http://schemas.microsoft.com/office/powerpoint/2010/main" val="3020193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2" y="160992"/>
            <a:ext cx="3172393" cy="771164"/>
          </a:xfrm>
        </p:spPr>
        <p:txBody>
          <a:bodyPr>
            <a:noAutofit/>
          </a:bodyPr>
          <a:lstStyle/>
          <a:p>
            <a:r>
              <a:rPr lang="en-US" sz="4000" dirty="0">
                <a:latin typeface="Arial" panose="020B0604020202020204" pitchFamily="34" charset="0"/>
                <a:cs typeface="Arial" panose="020B0604020202020204" pitchFamily="34" charset="0"/>
              </a:rPr>
              <a:t>Axioms</a:t>
            </a:r>
            <a:endParaRPr lang="en-NZ" sz="4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83E72F6-419F-6396-C634-B388F1B9C876}"/>
              </a:ext>
            </a:extLst>
          </p:cNvPr>
          <p:cNvSpPr txBox="1"/>
          <p:nvPr/>
        </p:nvSpPr>
        <p:spPr>
          <a:xfrm>
            <a:off x="2100942" y="1580226"/>
            <a:ext cx="9694416" cy="2852127"/>
          </a:xfrm>
          <a:prstGeom prst="rect">
            <a:avLst/>
          </a:prstGeom>
          <a:noFill/>
        </p:spPr>
        <p:txBody>
          <a:bodyPr wrap="square" rtlCol="0">
            <a:spAutoFit/>
          </a:bodyPr>
          <a:lstStyle/>
          <a:p>
            <a:pPr>
              <a:lnSpc>
                <a:spcPct val="107000"/>
              </a:lnSpc>
              <a:spcAft>
                <a:spcPts val="800"/>
              </a:spcAft>
            </a:pPr>
            <a:r>
              <a:rPr lang="en-NZ" sz="1800" kern="100" dirty="0">
                <a:effectLst/>
                <a:latin typeface="Arial" panose="020B0604020202020204" pitchFamily="34" charset="0"/>
                <a:ea typeface="Aptos" panose="020B0004020202020204" pitchFamily="34" charset="0"/>
                <a:cs typeface="Arial" panose="020B0604020202020204" pitchFamily="34" charset="0"/>
              </a:rPr>
              <a:t>An </a:t>
            </a:r>
            <a:r>
              <a:rPr lang="en-NZ" sz="1800" b="1" kern="100" dirty="0">
                <a:effectLst/>
                <a:latin typeface="Arial" panose="020B0604020202020204" pitchFamily="34" charset="0"/>
                <a:ea typeface="Aptos" panose="020B0004020202020204" pitchFamily="34" charset="0"/>
                <a:cs typeface="Arial" panose="020B0604020202020204" pitchFamily="34" charset="0"/>
              </a:rPr>
              <a:t>axiom</a:t>
            </a:r>
            <a:r>
              <a:rPr lang="en-NZ" sz="1800" kern="100" dirty="0">
                <a:effectLst/>
                <a:latin typeface="Arial" panose="020B0604020202020204" pitchFamily="34" charset="0"/>
                <a:ea typeface="Aptos" panose="020B0004020202020204" pitchFamily="34" charset="0"/>
                <a:cs typeface="Arial" panose="020B0604020202020204" pitchFamily="34" charset="0"/>
              </a:rPr>
              <a:t> is a fundamental statement or proposition that is accepted as true without requiring proof. </a:t>
            </a:r>
          </a:p>
          <a:p>
            <a:pPr>
              <a:lnSpc>
                <a:spcPct val="107000"/>
              </a:lnSpc>
              <a:spcAft>
                <a:spcPts val="800"/>
              </a:spcAft>
            </a:pPr>
            <a:r>
              <a:rPr lang="en-NZ" sz="1800" kern="100" dirty="0">
                <a:effectLst/>
                <a:latin typeface="Arial" panose="020B0604020202020204" pitchFamily="34" charset="0"/>
                <a:ea typeface="Aptos" panose="020B0004020202020204" pitchFamily="34" charset="0"/>
                <a:cs typeface="Arial" panose="020B0604020202020204" pitchFamily="34" charset="0"/>
              </a:rPr>
              <a:t>Axioms are considered self-evident or universally accepted, forming the foundation upon which other truths and theorems are built.</a:t>
            </a:r>
          </a:p>
          <a:p>
            <a:pPr>
              <a:lnSpc>
                <a:spcPct val="107000"/>
              </a:lnSpc>
              <a:spcAft>
                <a:spcPts val="800"/>
              </a:spcAft>
            </a:pPr>
            <a:r>
              <a:rPr lang="en-NZ" sz="1800" kern="100" dirty="0">
                <a:effectLst/>
                <a:latin typeface="Arial" panose="020B0604020202020204" pitchFamily="34" charset="0"/>
                <a:ea typeface="Aptos" panose="020B0004020202020204" pitchFamily="34" charset="0"/>
                <a:cs typeface="Arial" panose="020B0604020202020204" pitchFamily="34" charset="0"/>
              </a:rPr>
              <a:t>e.g. two sets are equal if and only if they have the same elements</a:t>
            </a:r>
            <a:r>
              <a:rPr lang="en-NZ" sz="1800" u="sng" kern="100" dirty="0">
                <a:effectLst/>
                <a:latin typeface="Arial" panose="020B0604020202020204" pitchFamily="34" charset="0"/>
                <a:ea typeface="Aptos" panose="020B0004020202020204" pitchFamily="34" charset="0"/>
                <a:cs typeface="Arial" panose="020B0604020202020204" pitchFamily="34" charset="0"/>
              </a:rPr>
              <a:t> </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kern="100" dirty="0">
                <a:effectLst/>
                <a:latin typeface="Arial" panose="020B0604020202020204" pitchFamily="34" charset="0"/>
                <a:ea typeface="Aptos" panose="020B0004020202020204" pitchFamily="34" charset="0"/>
                <a:cs typeface="Arial" panose="020B0604020202020204" pitchFamily="34" charset="0"/>
              </a:rPr>
              <a:t>Euclid – Elements – first printed in 1482 - built a series of axioms or postulates. </a:t>
            </a:r>
          </a:p>
          <a:p>
            <a:pPr>
              <a:lnSpc>
                <a:spcPct val="107000"/>
              </a:lnSpc>
              <a:spcAft>
                <a:spcPts val="800"/>
              </a:spcAft>
            </a:pPr>
            <a:r>
              <a:rPr lang="en-US" sz="1800" kern="100" dirty="0">
                <a:effectLst/>
                <a:latin typeface="Arial" panose="020B0604020202020204" pitchFamily="34" charset="0"/>
                <a:ea typeface="Aptos" panose="020B0004020202020204" pitchFamily="34" charset="0"/>
                <a:cs typeface="Arial" panose="020B0604020202020204" pitchFamily="34" charset="0"/>
              </a:rPr>
              <a:t>Start with simple axioms and then use the axioms to prove more complicated procedures – rinse and repeat</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223632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6519274" cy="868818"/>
          </a:xfrm>
        </p:spPr>
        <p:txBody>
          <a:bodyPr>
            <a:noAutofit/>
          </a:bodyPr>
          <a:lstStyle/>
          <a:p>
            <a:r>
              <a:rPr lang="en-US" sz="4000" dirty="0">
                <a:latin typeface="Arial" panose="020B0604020202020204" pitchFamily="34" charset="0"/>
                <a:cs typeface="Arial" panose="020B0604020202020204" pitchFamily="34" charset="0"/>
              </a:rPr>
              <a:t>Entscheidungsproblem</a:t>
            </a:r>
            <a:endParaRPr lang="en-NZ" sz="4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83E72F6-419F-6396-C634-B388F1B9C876}"/>
              </a:ext>
            </a:extLst>
          </p:cNvPr>
          <p:cNvSpPr txBox="1"/>
          <p:nvPr/>
        </p:nvSpPr>
        <p:spPr>
          <a:xfrm>
            <a:off x="2166151" y="1562471"/>
            <a:ext cx="9694416" cy="2156809"/>
          </a:xfrm>
          <a:prstGeom prst="rect">
            <a:avLst/>
          </a:prstGeom>
          <a:noFill/>
        </p:spPr>
        <p:txBody>
          <a:bodyPr wrap="square" rtlCol="0">
            <a:spAutoFit/>
          </a:bodyPr>
          <a:lstStyle/>
          <a:p>
            <a:pPr>
              <a:lnSpc>
                <a:spcPct val="107000"/>
              </a:lnSpc>
              <a:spcAft>
                <a:spcPts val="800"/>
              </a:spcAft>
            </a:pPr>
            <a:r>
              <a:rPr lang="en-US" sz="1800" kern="100" dirty="0">
                <a:effectLst/>
                <a:latin typeface="Arial" panose="020B0604020202020204" pitchFamily="34" charset="0"/>
                <a:ea typeface="Aptos" panose="020B0004020202020204" pitchFamily="34" charset="0"/>
                <a:cs typeface="Arial" panose="020B0604020202020204" pitchFamily="34" charset="0"/>
              </a:rPr>
              <a:t>Hilbert's axiomatic foundations of mathematics (circa 1900):</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kern="100" dirty="0">
                <a:effectLst/>
                <a:latin typeface="Arial" panose="020B0604020202020204" pitchFamily="34" charset="0"/>
                <a:ea typeface="Aptos" panose="020B0004020202020204" pitchFamily="34" charset="0"/>
                <a:cs typeface="Arial" panose="020B0604020202020204" pitchFamily="34" charset="0"/>
              </a:rPr>
              <a:t>Axioms should be consistent – there are no statements that could be proven to be both true and false</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kern="100" dirty="0">
                <a:effectLst/>
                <a:latin typeface="Arial" panose="020B0604020202020204" pitchFamily="34" charset="0"/>
                <a:ea typeface="Aptos" panose="020B0004020202020204" pitchFamily="34" charset="0"/>
                <a:cs typeface="Arial" panose="020B0604020202020204" pitchFamily="34" charset="0"/>
              </a:rPr>
              <a:t>Axioms should be complete – every statement should be able to be proved or disproved from the axioms</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NZ" sz="1800" kern="100" dirty="0">
              <a:effectLst/>
              <a:latin typeface="Arial" panose="020B06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215637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4A1F2C8-82DB-4097-E32D-C34FB6B9825F}"/>
              </a:ext>
            </a:extLst>
          </p:cNvPr>
          <p:cNvSpPr>
            <a:spLocks noGrp="1"/>
          </p:cNvSpPr>
          <p:nvPr>
            <p:ph type="subTitle" idx="1"/>
          </p:nvPr>
        </p:nvSpPr>
        <p:spPr>
          <a:xfrm>
            <a:off x="2100943" y="160992"/>
            <a:ext cx="6519274" cy="868818"/>
          </a:xfrm>
        </p:spPr>
        <p:txBody>
          <a:bodyPr>
            <a:noAutofit/>
          </a:bodyPr>
          <a:lstStyle/>
          <a:p>
            <a:r>
              <a:rPr lang="en-US" sz="4000" dirty="0">
                <a:latin typeface="Arial" panose="020B0604020202020204" pitchFamily="34" charset="0"/>
                <a:cs typeface="Arial" panose="020B0604020202020204" pitchFamily="34" charset="0"/>
              </a:rPr>
              <a:t>Entscheidungsproblem</a:t>
            </a:r>
            <a:endParaRPr lang="en-NZ" sz="4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83E72F6-419F-6396-C634-B388F1B9C876}"/>
              </a:ext>
            </a:extLst>
          </p:cNvPr>
          <p:cNvSpPr txBox="1"/>
          <p:nvPr/>
        </p:nvSpPr>
        <p:spPr>
          <a:xfrm>
            <a:off x="2166151" y="1562471"/>
            <a:ext cx="9694416" cy="2749535"/>
          </a:xfrm>
          <a:prstGeom prst="rect">
            <a:avLst/>
          </a:prstGeom>
          <a:noFill/>
        </p:spPr>
        <p:txBody>
          <a:bodyPr wrap="square" rtlCol="0">
            <a:spAutoFit/>
          </a:bodyPr>
          <a:lstStyle/>
          <a:p>
            <a:pPr>
              <a:lnSpc>
                <a:spcPct val="107000"/>
              </a:lnSpc>
              <a:spcAft>
                <a:spcPts val="800"/>
              </a:spcAft>
            </a:pPr>
            <a:r>
              <a:rPr lang="en-NZ" sz="1800" kern="100" dirty="0">
                <a:effectLst/>
                <a:latin typeface="Arial" panose="020B0604020202020204" pitchFamily="34" charset="0"/>
                <a:ea typeface="Aptos" panose="020B0004020202020204" pitchFamily="34" charset="0"/>
                <a:cs typeface="Arial" panose="020B0604020202020204" pitchFamily="34" charset="0"/>
              </a:rPr>
              <a:t>The </a:t>
            </a:r>
            <a:r>
              <a:rPr lang="de-DE" sz="1800" kern="100" dirty="0">
                <a:effectLst/>
                <a:latin typeface="Arial" panose="020B0604020202020204" pitchFamily="34" charset="0"/>
                <a:ea typeface="Aptos" panose="020B0004020202020204" pitchFamily="34" charset="0"/>
                <a:cs typeface="Arial" panose="020B0604020202020204" pitchFamily="34" charset="0"/>
              </a:rPr>
              <a:t>Entscheidungsproblem – there should be a decision procedure that can tell us if a statement can be proved from the axioms</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a:p>
            <a:pPr>
              <a:lnSpc>
                <a:spcPct val="107000"/>
              </a:lnSpc>
              <a:spcAft>
                <a:spcPts val="800"/>
              </a:spcAft>
            </a:pPr>
            <a:r>
              <a:rPr lang="de-DE" sz="1800" kern="100" dirty="0">
                <a:effectLst/>
                <a:latin typeface="Arial" panose="020B0604020202020204" pitchFamily="34" charset="0"/>
                <a:ea typeface="Aptos" panose="020B0004020202020204" pitchFamily="34" charset="0"/>
                <a:cs typeface="Arial" panose="020B0604020202020204" pitchFamily="34" charset="0"/>
              </a:rPr>
              <a:t>By decision procedure, he meant a clear computational process, i.e., an algorithm that would start with the axioms and a potential conclusion and tell us if the conclusion could be proved by the axioms. </a:t>
            </a:r>
          </a:p>
          <a:p>
            <a:pPr>
              <a:lnSpc>
                <a:spcPct val="107000"/>
              </a:lnSpc>
              <a:spcAft>
                <a:spcPts val="800"/>
              </a:spcAft>
            </a:pPr>
            <a:r>
              <a:rPr lang="de-DE" sz="1800" kern="100" dirty="0">
                <a:effectLst/>
                <a:latin typeface="Arial" panose="020B0604020202020204" pitchFamily="34" charset="0"/>
                <a:ea typeface="Aptos" panose="020B0004020202020204" pitchFamily="34" charset="0"/>
                <a:cs typeface="Arial" panose="020B0604020202020204" pitchFamily="34" charset="0"/>
              </a:rPr>
              <a:t>Hilbert was certain that such an algorithm existed. </a:t>
            </a:r>
            <a:r>
              <a:rPr lang="en-NZ" sz="1800" kern="100" dirty="0">
                <a:effectLst/>
                <a:latin typeface="Arial" panose="020B0604020202020204" pitchFamily="34" charset="0"/>
                <a:ea typeface="Aptos" panose="020B0004020202020204" pitchFamily="34" charset="0"/>
                <a:cs typeface="Arial" panose="020B0604020202020204" pitchFamily="34" charset="0"/>
              </a:rPr>
              <a:t>The </a:t>
            </a:r>
            <a:r>
              <a:rPr lang="de-DE" sz="1800" kern="100" dirty="0">
                <a:effectLst/>
                <a:latin typeface="Arial" panose="020B0604020202020204" pitchFamily="34" charset="0"/>
                <a:ea typeface="Aptos" panose="020B0004020202020204" pitchFamily="34" charset="0"/>
                <a:cs typeface="Arial" panose="020B0604020202020204" pitchFamily="34" charset="0"/>
              </a:rPr>
              <a:t>Entscheidungsproblem (decision problem) was the problem of finding the algorithm.</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a:p>
            <a:pPr>
              <a:lnSpc>
                <a:spcPct val="107000"/>
              </a:lnSpc>
              <a:spcAft>
                <a:spcPts val="800"/>
              </a:spcAft>
            </a:pPr>
            <a:r>
              <a:rPr lang="en-US" sz="1800" kern="100" dirty="0">
                <a:effectLst/>
                <a:latin typeface="Arial" panose="020B0604020202020204" pitchFamily="34" charset="0"/>
                <a:ea typeface="Aptos" panose="020B0004020202020204" pitchFamily="34" charset="0"/>
                <a:cs typeface="Arial" panose="020B0604020202020204" pitchFamily="34" charset="0"/>
              </a:rPr>
              <a:t>Hilbert didn’t define what he meant by “</a:t>
            </a:r>
            <a:r>
              <a:rPr lang="de-DE" sz="1800" kern="100" dirty="0">
                <a:effectLst/>
                <a:latin typeface="Arial" panose="020B0604020202020204" pitchFamily="34" charset="0"/>
                <a:ea typeface="Aptos" panose="020B0004020202020204" pitchFamily="34" charset="0"/>
                <a:cs typeface="Arial" panose="020B0604020202020204" pitchFamily="34" charset="0"/>
              </a:rPr>
              <a:t>decision procedure“.</a:t>
            </a:r>
            <a:endParaRPr lang="en-NZ" sz="1800" kern="100" dirty="0">
              <a:effectLst/>
              <a:latin typeface="Arial" panose="020B06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12535749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796</TotalTime>
  <Words>3198</Words>
  <Application>Microsoft Office PowerPoint</Application>
  <PresentationFormat>Widescreen</PresentationFormat>
  <Paragraphs>503</Paragraphs>
  <Slides>56</Slides>
  <Notes>0</Notes>
  <HiddenSlides>11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Aptos</vt:lpstr>
      <vt:lpstr>Arial</vt:lpstr>
      <vt:lpstr>Arial Unicode MS</vt:lpstr>
      <vt:lpstr>Century Gothic</vt:lpstr>
      <vt:lpstr>Courier New</vt:lpstr>
      <vt:lpstr>Times New Roman</vt:lpstr>
      <vt:lpstr>Wingdings</vt:lpstr>
      <vt:lpstr>Wingdings 3</vt:lpstr>
      <vt:lpstr>Wisp</vt:lpstr>
      <vt:lpstr>The halting problem  A journey through Alan Turing's seminal paper </vt:lpstr>
      <vt:lpstr>Time travel back to 1936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Palindrome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Turing</dc:title>
  <dc:creator>Rory Braybrook</dc:creator>
  <cp:lastModifiedBy>Rory Braybrook</cp:lastModifiedBy>
  <cp:revision>40</cp:revision>
  <dcterms:created xsi:type="dcterms:W3CDTF">2024-03-28T22:49:14Z</dcterms:created>
  <dcterms:modified xsi:type="dcterms:W3CDTF">2024-04-09T04:20:07Z</dcterms:modified>
</cp:coreProperties>
</file>